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70" r:id="rId14"/>
    <p:sldId id="271" r:id="rId15"/>
    <p:sldId id="278" r:id="rId16"/>
    <p:sldId id="280" r:id="rId17"/>
    <p:sldId id="279" r:id="rId18"/>
    <p:sldId id="282" r:id="rId19"/>
    <p:sldId id="283" r:id="rId20"/>
    <p:sldId id="284" r:id="rId21"/>
    <p:sldId id="286" r:id="rId22"/>
    <p:sldId id="293" r:id="rId23"/>
    <p:sldId id="295" r:id="rId24"/>
    <p:sldId id="291" r:id="rId25"/>
    <p:sldId id="292" r:id="rId26"/>
    <p:sldId id="296" r:id="rId27"/>
    <p:sldId id="287" r:id="rId28"/>
    <p:sldId id="288" r:id="rId29"/>
    <p:sldId id="294" r:id="rId30"/>
    <p:sldId id="289" r:id="rId31"/>
    <p:sldId id="290" r:id="rId32"/>
    <p:sldId id="29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0DDDFAF-8C94-4D19-9F69-35BA549E7915}" type="datetimeFigureOut">
              <a:rPr lang="en-IN" smtClean="0"/>
              <a:t>01-09-2023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56BB58-A2D6-4B8E-A67D-F5018D5030B3}" type="slidenum">
              <a:rPr lang="en-IN" smtClean="0"/>
              <a:t>‹#›</a:t>
            </a:fld>
            <a:endParaRPr lang="en-IN"/>
          </a:p>
        </p:txBody>
      </p:sp>
    </p:spTree>
    <p:extLst>
      <p:ext uri="{BB962C8B-B14F-4D97-AF65-F5344CB8AC3E}">
        <p14:creationId xmlns:p14="http://schemas.microsoft.com/office/powerpoint/2010/main" val="3467981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0DDDFAF-8C94-4D19-9F69-35BA549E7915}" type="datetimeFigureOut">
              <a:rPr lang="en-IN" smtClean="0"/>
              <a:t>01-09-2023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56BB58-A2D6-4B8E-A67D-F5018D5030B3}" type="slidenum">
              <a:rPr lang="en-IN" smtClean="0"/>
              <a:t>‹#›</a:t>
            </a:fld>
            <a:endParaRPr lang="en-IN"/>
          </a:p>
        </p:txBody>
      </p:sp>
    </p:spTree>
    <p:extLst>
      <p:ext uri="{BB962C8B-B14F-4D97-AF65-F5344CB8AC3E}">
        <p14:creationId xmlns:p14="http://schemas.microsoft.com/office/powerpoint/2010/main" val="3217395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0DDDFAF-8C94-4D19-9F69-35BA549E7915}" type="datetimeFigureOut">
              <a:rPr lang="en-IN" smtClean="0"/>
              <a:t>01-09-2023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56BB58-A2D6-4B8E-A67D-F5018D5030B3}" type="slidenum">
              <a:rPr lang="en-IN" smtClean="0"/>
              <a:t>‹#›</a:t>
            </a:fld>
            <a:endParaRPr lang="en-IN"/>
          </a:p>
        </p:txBody>
      </p:sp>
    </p:spTree>
    <p:extLst>
      <p:ext uri="{BB962C8B-B14F-4D97-AF65-F5344CB8AC3E}">
        <p14:creationId xmlns:p14="http://schemas.microsoft.com/office/powerpoint/2010/main" val="1037981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0DDDFAF-8C94-4D19-9F69-35BA549E7915}" type="datetimeFigureOut">
              <a:rPr lang="en-IN" smtClean="0"/>
              <a:t>01-09-2023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56BB58-A2D6-4B8E-A67D-F5018D5030B3}" type="slidenum">
              <a:rPr lang="en-IN" smtClean="0"/>
              <a:t>‹#›</a:t>
            </a:fld>
            <a:endParaRPr lang="en-IN"/>
          </a:p>
        </p:txBody>
      </p:sp>
    </p:spTree>
    <p:extLst>
      <p:ext uri="{BB962C8B-B14F-4D97-AF65-F5344CB8AC3E}">
        <p14:creationId xmlns:p14="http://schemas.microsoft.com/office/powerpoint/2010/main" val="1133934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0DDDFAF-8C94-4D19-9F69-35BA549E7915}" type="datetimeFigureOut">
              <a:rPr lang="en-IN" smtClean="0"/>
              <a:t>01-09-2023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956BB58-A2D6-4B8E-A67D-F5018D5030B3}" type="slidenum">
              <a:rPr lang="en-IN" smtClean="0"/>
              <a:t>‹#›</a:t>
            </a:fld>
            <a:endParaRPr lang="en-IN"/>
          </a:p>
        </p:txBody>
      </p:sp>
    </p:spTree>
    <p:extLst>
      <p:ext uri="{BB962C8B-B14F-4D97-AF65-F5344CB8AC3E}">
        <p14:creationId xmlns:p14="http://schemas.microsoft.com/office/powerpoint/2010/main" val="38401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0DDDFAF-8C94-4D19-9F69-35BA549E7915}" type="datetimeFigureOut">
              <a:rPr lang="en-IN" smtClean="0"/>
              <a:t>01-09-2023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56BB58-A2D6-4B8E-A67D-F5018D5030B3}" type="slidenum">
              <a:rPr lang="en-IN" smtClean="0"/>
              <a:t>‹#›</a:t>
            </a:fld>
            <a:endParaRPr lang="en-IN"/>
          </a:p>
        </p:txBody>
      </p:sp>
    </p:spTree>
    <p:extLst>
      <p:ext uri="{BB962C8B-B14F-4D97-AF65-F5344CB8AC3E}">
        <p14:creationId xmlns:p14="http://schemas.microsoft.com/office/powerpoint/2010/main" val="2273017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0DDDFAF-8C94-4D19-9F69-35BA549E7915}" type="datetimeFigureOut">
              <a:rPr lang="en-IN" smtClean="0"/>
              <a:t>01-09-2023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956BB58-A2D6-4B8E-A67D-F5018D5030B3}" type="slidenum">
              <a:rPr lang="en-IN" smtClean="0"/>
              <a:t>‹#›</a:t>
            </a:fld>
            <a:endParaRPr lang="en-IN"/>
          </a:p>
        </p:txBody>
      </p:sp>
    </p:spTree>
    <p:extLst>
      <p:ext uri="{BB962C8B-B14F-4D97-AF65-F5344CB8AC3E}">
        <p14:creationId xmlns:p14="http://schemas.microsoft.com/office/powerpoint/2010/main" val="3392360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0DDDFAF-8C94-4D19-9F69-35BA549E7915}" type="datetimeFigureOut">
              <a:rPr lang="en-IN" smtClean="0"/>
              <a:t>01-09-2023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956BB58-A2D6-4B8E-A67D-F5018D5030B3}" type="slidenum">
              <a:rPr lang="en-IN" smtClean="0"/>
              <a:t>‹#›</a:t>
            </a:fld>
            <a:endParaRPr lang="en-IN"/>
          </a:p>
        </p:txBody>
      </p:sp>
    </p:spTree>
    <p:extLst>
      <p:ext uri="{BB962C8B-B14F-4D97-AF65-F5344CB8AC3E}">
        <p14:creationId xmlns:p14="http://schemas.microsoft.com/office/powerpoint/2010/main" val="1453827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DDDFAF-8C94-4D19-9F69-35BA549E7915}" type="datetimeFigureOut">
              <a:rPr lang="en-IN" smtClean="0"/>
              <a:t>01-09-2023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956BB58-A2D6-4B8E-A67D-F5018D5030B3}" type="slidenum">
              <a:rPr lang="en-IN" smtClean="0"/>
              <a:t>‹#›</a:t>
            </a:fld>
            <a:endParaRPr lang="en-IN"/>
          </a:p>
        </p:txBody>
      </p:sp>
    </p:spTree>
    <p:extLst>
      <p:ext uri="{BB962C8B-B14F-4D97-AF65-F5344CB8AC3E}">
        <p14:creationId xmlns:p14="http://schemas.microsoft.com/office/powerpoint/2010/main" val="394911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DDDFAF-8C94-4D19-9F69-35BA549E7915}" type="datetimeFigureOut">
              <a:rPr lang="en-IN" smtClean="0"/>
              <a:t>01-09-2023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56BB58-A2D6-4B8E-A67D-F5018D5030B3}" type="slidenum">
              <a:rPr lang="en-IN" smtClean="0"/>
              <a:t>‹#›</a:t>
            </a:fld>
            <a:endParaRPr lang="en-IN"/>
          </a:p>
        </p:txBody>
      </p:sp>
    </p:spTree>
    <p:extLst>
      <p:ext uri="{BB962C8B-B14F-4D97-AF65-F5344CB8AC3E}">
        <p14:creationId xmlns:p14="http://schemas.microsoft.com/office/powerpoint/2010/main" val="169679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0DDDFAF-8C94-4D19-9F69-35BA549E7915}" type="datetimeFigureOut">
              <a:rPr lang="en-IN" smtClean="0"/>
              <a:t>01-09-2023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956BB58-A2D6-4B8E-A67D-F5018D5030B3}" type="slidenum">
              <a:rPr lang="en-IN" smtClean="0"/>
              <a:t>‹#›</a:t>
            </a:fld>
            <a:endParaRPr lang="en-IN"/>
          </a:p>
        </p:txBody>
      </p:sp>
    </p:spTree>
    <p:extLst>
      <p:ext uri="{BB962C8B-B14F-4D97-AF65-F5344CB8AC3E}">
        <p14:creationId xmlns:p14="http://schemas.microsoft.com/office/powerpoint/2010/main" val="2851585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DDDFAF-8C94-4D19-9F69-35BA549E7915}" type="datetimeFigureOut">
              <a:rPr lang="en-IN" smtClean="0"/>
              <a:t>01-09-2023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56BB58-A2D6-4B8E-A67D-F5018D5030B3}" type="slidenum">
              <a:rPr lang="en-IN" smtClean="0"/>
              <a:t>‹#›</a:t>
            </a:fld>
            <a:endParaRPr lang="en-IN"/>
          </a:p>
        </p:txBody>
      </p:sp>
    </p:spTree>
    <p:extLst>
      <p:ext uri="{BB962C8B-B14F-4D97-AF65-F5344CB8AC3E}">
        <p14:creationId xmlns:p14="http://schemas.microsoft.com/office/powerpoint/2010/main" val="520382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rgbClr val="FF0000"/>
                </a:solidFill>
              </a:rPr>
              <a:t>Syllabus:</a:t>
            </a:r>
            <a:r>
              <a:rPr lang="en-US" b="1" dirty="0" smtClean="0">
                <a:solidFill>
                  <a:srgbClr val="FF0000"/>
                </a:solidFill>
              </a:rPr>
              <a:t> Synchronous Motor: </a:t>
            </a:r>
            <a:endParaRPr lang="en-IN" b="1" dirty="0">
              <a:solidFill>
                <a:srgbClr val="FF0000"/>
              </a:solidFill>
            </a:endParaRPr>
          </a:p>
        </p:txBody>
      </p:sp>
      <p:sp>
        <p:nvSpPr>
          <p:cNvPr id="3" name="Content Placeholder 2"/>
          <p:cNvSpPr>
            <a:spLocks noGrp="1"/>
          </p:cNvSpPr>
          <p:nvPr>
            <p:ph idx="1"/>
          </p:nvPr>
        </p:nvSpPr>
        <p:spPr>
          <a:xfrm>
            <a:off x="838200" y="1579418"/>
            <a:ext cx="10515600" cy="5001491"/>
          </a:xfrm>
        </p:spPr>
        <p:txBody>
          <a:bodyPr>
            <a:normAutofit lnSpcReduction="10000"/>
          </a:bodyPr>
          <a:lstStyle/>
          <a:p>
            <a:r>
              <a:rPr lang="en-US" dirty="0" smtClean="0"/>
              <a:t>Principle of Operation, </a:t>
            </a:r>
          </a:p>
          <a:p>
            <a:r>
              <a:rPr lang="en-US" dirty="0" smtClean="0"/>
              <a:t>Phasor Diagrams, </a:t>
            </a:r>
          </a:p>
          <a:p>
            <a:r>
              <a:rPr lang="en-US" dirty="0" smtClean="0"/>
              <a:t>Torque and Torque Angle, </a:t>
            </a:r>
          </a:p>
          <a:p>
            <a:r>
              <a:rPr lang="en-US" dirty="0" smtClean="0"/>
              <a:t>Blondal Diagram,</a:t>
            </a:r>
          </a:p>
          <a:p>
            <a:r>
              <a:rPr lang="en-US" dirty="0" smtClean="0"/>
              <a:t>Effect of Change in Load, </a:t>
            </a:r>
          </a:p>
          <a:p>
            <a:r>
              <a:rPr lang="en-US" dirty="0" smtClean="0"/>
              <a:t>Effect of Change in Excitation, </a:t>
            </a:r>
          </a:p>
          <a:p>
            <a:r>
              <a:rPr lang="en-US" dirty="0" smtClean="0"/>
              <a:t>V and Inverted V Curves.</a:t>
            </a:r>
          </a:p>
          <a:p>
            <a:r>
              <a:rPr lang="en-US" dirty="0" smtClean="0"/>
              <a:t> Synchronous Condenser,</a:t>
            </a:r>
          </a:p>
          <a:p>
            <a:r>
              <a:rPr lang="en-US" dirty="0" smtClean="0"/>
              <a:t>Hunting </a:t>
            </a:r>
            <a:r>
              <a:rPr lang="en-US" dirty="0"/>
              <a:t>a</a:t>
            </a:r>
            <a:r>
              <a:rPr lang="en-US" dirty="0" smtClean="0"/>
              <a:t>nd Damping. </a:t>
            </a:r>
          </a:p>
          <a:p>
            <a:r>
              <a:rPr lang="en-US" dirty="0" smtClean="0"/>
              <a:t>Methods of Starting Synchronous Motors.</a:t>
            </a:r>
            <a:endParaRPr lang="en-IN" dirty="0"/>
          </a:p>
        </p:txBody>
      </p:sp>
    </p:spTree>
    <p:extLst>
      <p:ext uri="{BB962C8B-B14F-4D97-AF65-F5344CB8AC3E}">
        <p14:creationId xmlns:p14="http://schemas.microsoft.com/office/powerpoint/2010/main" val="35348109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Working Principle of Synchronous Motor</a:t>
            </a:r>
            <a:r>
              <a:rPr lang="en-US" dirty="0" smtClean="0"/>
              <a:t/>
            </a:r>
            <a:br>
              <a:rPr lang="en-US" dirty="0" smtClean="0"/>
            </a:br>
            <a:endParaRPr lang="en-IN" dirty="0"/>
          </a:p>
        </p:txBody>
      </p:sp>
      <p:sp>
        <p:nvSpPr>
          <p:cNvPr id="3" name="Content Placeholder 2"/>
          <p:cNvSpPr>
            <a:spLocks noGrp="1"/>
          </p:cNvSpPr>
          <p:nvPr>
            <p:ph idx="1"/>
          </p:nvPr>
        </p:nvSpPr>
        <p:spPr/>
        <p:txBody>
          <a:bodyPr>
            <a:normAutofit/>
          </a:bodyPr>
          <a:lstStyle/>
          <a:p>
            <a:pPr algn="just"/>
            <a:r>
              <a:rPr lang="en-US" sz="4000" dirty="0" smtClean="0">
                <a:latin typeface="Times New Roman" panose="02020603050405020304" pitchFamily="18" charset="0"/>
                <a:cs typeface="Times New Roman" panose="02020603050405020304" pitchFamily="18" charset="0"/>
              </a:rPr>
              <a:t>Now, suppose at any instant, the stator poles are at positions as shown in Figure-2. From Figure-2, it is clear that poles NS and NR repel each other and also at SS and SR. </a:t>
            </a:r>
          </a:p>
        </p:txBody>
      </p:sp>
    </p:spTree>
    <p:extLst>
      <p:ext uri="{BB962C8B-B14F-4D97-AF65-F5344CB8AC3E}">
        <p14:creationId xmlns:p14="http://schemas.microsoft.com/office/powerpoint/2010/main" val="1216050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Working Principle of Synchronous Motor</a:t>
            </a:r>
            <a:r>
              <a:rPr lang="en-US" dirty="0" smtClean="0"/>
              <a:t/>
            </a:r>
            <a:br>
              <a:rPr lang="en-US" dirty="0" smtClean="0"/>
            </a:br>
            <a:endParaRPr lang="en-IN" dirty="0"/>
          </a:p>
        </p:txBody>
      </p:sp>
      <p:sp>
        <p:nvSpPr>
          <p:cNvPr id="3" name="Content Placeholder 2"/>
          <p:cNvSpPr>
            <a:spLocks noGrp="1"/>
          </p:cNvSpPr>
          <p:nvPr>
            <p:ph idx="1"/>
          </p:nvPr>
        </p:nvSpPr>
        <p:spPr>
          <a:xfrm>
            <a:off x="838200" y="1274618"/>
            <a:ext cx="10515600" cy="4902345"/>
          </a:xfrm>
        </p:spPr>
        <p:txBody>
          <a:bodyPr>
            <a:normAutofit lnSpcReduction="10000"/>
          </a:bodyPr>
          <a:lstStyle/>
          <a:p>
            <a:pPr algn="just"/>
            <a:r>
              <a:rPr lang="en-US" sz="4000" b="1" dirty="0" smtClean="0">
                <a:latin typeface="Times New Roman" panose="02020603050405020304" pitchFamily="18" charset="0"/>
                <a:cs typeface="Times New Roman" panose="02020603050405020304" pitchFamily="18" charset="0"/>
              </a:rPr>
              <a:t>After a period of half-cycle of the AC supply, the polarities of the stator poles are reversed but the polarities of the rotor poles remain the same as shown in Figure-3</a:t>
            </a:r>
            <a:r>
              <a:rPr lang="en-US" sz="4000" dirty="0" smtClean="0">
                <a:latin typeface="Times New Roman" panose="02020603050405020304" pitchFamily="18" charset="0"/>
                <a:cs typeface="Times New Roman" panose="02020603050405020304" pitchFamily="18" charset="0"/>
              </a:rPr>
              <a:t>. in the anticlockwise direction</a:t>
            </a:r>
          </a:p>
          <a:p>
            <a:pPr algn="just"/>
            <a:r>
              <a:rPr lang="en-US" sz="4000" dirty="0" smtClean="0">
                <a:latin typeface="Times New Roman" panose="02020603050405020304" pitchFamily="18" charset="0"/>
                <a:cs typeface="Times New Roman" panose="02020603050405020304" pitchFamily="18" charset="0"/>
              </a:rPr>
              <a:t>Under this condition, the poles SS and NR attract each other and so do the poles NS and SR. Due to this, the rotor tends to move in the clockwise direction.</a:t>
            </a:r>
          </a:p>
          <a:p>
            <a:endParaRPr lang="en-IN" dirty="0"/>
          </a:p>
        </p:txBody>
      </p:sp>
    </p:spTree>
    <p:extLst>
      <p:ext uri="{BB962C8B-B14F-4D97-AF65-F5344CB8AC3E}">
        <p14:creationId xmlns:p14="http://schemas.microsoft.com/office/powerpoint/2010/main" val="3021746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7093"/>
          </a:xfrm>
        </p:spPr>
        <p:txBody>
          <a:bodyPr/>
          <a:lstStyle/>
          <a:p>
            <a:r>
              <a:rPr lang="en-IN" b="1" dirty="0" smtClean="0">
                <a:solidFill>
                  <a:srgbClr val="FF0000"/>
                </a:solidFill>
              </a:rPr>
              <a:t>Why synchronous motor not self starting?</a:t>
            </a:r>
            <a:endParaRPr lang="en-IN" b="1" dirty="0">
              <a:solidFill>
                <a:srgbClr val="FF0000"/>
              </a:solidFill>
            </a:endParaRPr>
          </a:p>
        </p:txBody>
      </p:sp>
      <p:sp>
        <p:nvSpPr>
          <p:cNvPr id="3" name="Content Placeholder 2"/>
          <p:cNvSpPr>
            <a:spLocks noGrp="1"/>
          </p:cNvSpPr>
          <p:nvPr>
            <p:ph idx="1"/>
          </p:nvPr>
        </p:nvSpPr>
        <p:spPr>
          <a:xfrm>
            <a:off x="838200" y="1122218"/>
            <a:ext cx="10515600" cy="5527964"/>
          </a:xfrm>
        </p:spPr>
        <p:txBody>
          <a:bodyPr>
            <a:noAutofit/>
          </a:bodyPr>
          <a:lstStyle/>
          <a:p>
            <a:pPr algn="just"/>
            <a:r>
              <a:rPr lang="en-US" sz="4000" dirty="0" smtClean="0">
                <a:latin typeface="Times New Roman" panose="02020603050405020304" pitchFamily="18" charset="0"/>
                <a:cs typeface="Times New Roman" panose="02020603050405020304" pitchFamily="18" charset="0"/>
              </a:rPr>
              <a:t>Since the stator poles change their polarities rapidly, they tend to pull the rotor first in one direction and then after a period of half cycle in the other direction.</a:t>
            </a:r>
          </a:p>
          <a:p>
            <a:pPr algn="just"/>
            <a:r>
              <a:rPr lang="en-US" sz="4000" dirty="0" smtClean="0">
                <a:latin typeface="Times New Roman" panose="02020603050405020304" pitchFamily="18" charset="0"/>
                <a:cs typeface="Times New Roman" panose="02020603050405020304" pitchFamily="18" charset="0"/>
              </a:rPr>
              <a:t> But the rotor has high inertia, consequently, the rotor does not move and we say that the starting torque is zero.</a:t>
            </a:r>
          </a:p>
          <a:p>
            <a:pPr algn="just"/>
            <a:r>
              <a:rPr lang="en-US" sz="4000" dirty="0" smtClean="0">
                <a:latin typeface="Times New Roman" panose="02020603050405020304" pitchFamily="18" charset="0"/>
                <a:cs typeface="Times New Roman" panose="02020603050405020304" pitchFamily="18" charset="0"/>
              </a:rPr>
              <a:t> In other words, a synchronous motor is not self starting.</a:t>
            </a:r>
            <a:endParaRPr lang="en-IN"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1916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4692"/>
            <a:ext cx="10515600" cy="1371599"/>
          </a:xfrm>
        </p:spPr>
        <p:txBody>
          <a:bodyPr>
            <a:normAutofit fontScale="90000"/>
          </a:bodyPr>
          <a:lstStyle/>
          <a:p>
            <a:pPr>
              <a:lnSpc>
                <a:spcPct val="100000"/>
              </a:lnSpc>
            </a:pPr>
            <a:r>
              <a:rPr lang="en-IN" b="1" dirty="0" smtClean="0">
                <a:solidFill>
                  <a:srgbClr val="FF0000"/>
                </a:solidFill>
              </a:rPr>
              <a:t/>
            </a:r>
            <a:br>
              <a:rPr lang="en-IN" b="1" dirty="0" smtClean="0">
                <a:solidFill>
                  <a:srgbClr val="FF0000"/>
                </a:solidFill>
              </a:rPr>
            </a:br>
            <a:r>
              <a:rPr lang="en-IN" b="1" dirty="0" smtClean="0">
                <a:solidFill>
                  <a:srgbClr val="FF0000"/>
                </a:solidFill>
              </a:rPr>
              <a:t>Phasor diagram of synchronous motor</a:t>
            </a:r>
            <a:br>
              <a:rPr lang="en-IN" b="1" dirty="0" smtClean="0">
                <a:solidFill>
                  <a:srgbClr val="FF0000"/>
                </a:solidFill>
              </a:rPr>
            </a:br>
            <a:r>
              <a:rPr lang="en-US" sz="2400" dirty="0" smtClean="0"/>
              <a:t>(a) Motoring operation at lagging power factor,(</a:t>
            </a:r>
            <a:r>
              <a:rPr lang="en-US" sz="2400" dirty="0"/>
              <a:t>b) Motoring operation at unity power </a:t>
            </a:r>
            <a:r>
              <a:rPr lang="en-US" sz="2400" dirty="0" smtClean="0"/>
              <a:t>factor c) </a:t>
            </a:r>
            <a:r>
              <a:rPr lang="en-US" sz="2400" dirty="0"/>
              <a:t>Motoring operation at leading power factor</a:t>
            </a:r>
            <a:r>
              <a:rPr lang="en-US" sz="4000" dirty="0"/>
              <a:t>.</a:t>
            </a:r>
            <a:endParaRPr lang="en-IN" sz="4000" dirty="0"/>
          </a:p>
        </p:txBody>
      </p:sp>
      <p:pic>
        <p:nvPicPr>
          <p:cNvPr id="4" name="Content Placeholder 3"/>
          <p:cNvPicPr>
            <a:picLocks noGrp="1" noChangeAspect="1"/>
          </p:cNvPicPr>
          <p:nvPr>
            <p:ph idx="1"/>
          </p:nvPr>
        </p:nvPicPr>
        <p:blipFill>
          <a:blip r:embed="rId2"/>
          <a:stretch>
            <a:fillRect/>
          </a:stretch>
        </p:blipFill>
        <p:spPr>
          <a:xfrm>
            <a:off x="2244435" y="1925782"/>
            <a:ext cx="7398329" cy="4932218"/>
          </a:xfrm>
          <a:prstGeom prst="rect">
            <a:avLst/>
          </a:prstGeom>
        </p:spPr>
      </p:pic>
    </p:spTree>
    <p:extLst>
      <p:ext uri="{BB962C8B-B14F-4D97-AF65-F5344CB8AC3E}">
        <p14:creationId xmlns:p14="http://schemas.microsoft.com/office/powerpoint/2010/main" val="26145465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rgbClr val="FF0000"/>
                </a:solidFill>
              </a:rPr>
              <a:t>Torque and torque angle</a:t>
            </a:r>
            <a:endParaRPr lang="en-IN" b="1" dirty="0">
              <a:solidFill>
                <a:srgbClr val="FF0000"/>
              </a:solidFill>
            </a:endParaRPr>
          </a:p>
        </p:txBody>
      </p:sp>
      <p:sp>
        <p:nvSpPr>
          <p:cNvPr id="3" name="Content Placeholder 2"/>
          <p:cNvSpPr>
            <a:spLocks noGrp="1"/>
          </p:cNvSpPr>
          <p:nvPr>
            <p:ph idx="1"/>
          </p:nvPr>
        </p:nvSpPr>
        <p:spPr/>
        <p:txBody>
          <a:bodyPr/>
          <a:lstStyle/>
          <a:p>
            <a:r>
              <a:rPr lang="en-US" b="1" dirty="0" smtClean="0"/>
              <a:t>The torque angle </a:t>
            </a:r>
            <a:r>
              <a:rPr lang="en-US" dirty="0" smtClean="0"/>
              <a:t>of the synchronous motor is defined by the angle between the air gap flux line and the rotor flux lines. The maximum value of torque angle in a synchronous motor is 90 degrees electrical.</a:t>
            </a:r>
            <a:endParaRPr lang="en-IN" dirty="0"/>
          </a:p>
        </p:txBody>
      </p:sp>
    </p:spTree>
    <p:extLst>
      <p:ext uri="{BB962C8B-B14F-4D97-AF65-F5344CB8AC3E}">
        <p14:creationId xmlns:p14="http://schemas.microsoft.com/office/powerpoint/2010/main" val="140601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rgbClr val="FF0000"/>
                </a:solidFill>
                <a:latin typeface="Times New Roman" panose="02020603050405020304" pitchFamily="18" charset="0"/>
                <a:cs typeface="Times New Roman" panose="02020603050405020304" pitchFamily="18" charset="0"/>
              </a:rPr>
              <a:t>Effect of change in load</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79418"/>
            <a:ext cx="10515600" cy="4597545"/>
          </a:xfrm>
        </p:spPr>
        <p:txBody>
          <a:bodyPr>
            <a:normAutofit fontScale="77500" lnSpcReduction="20000"/>
          </a:bodyPr>
          <a:lstStyle/>
          <a:p>
            <a:pPr indent="0" algn="just">
              <a:lnSpc>
                <a:spcPct val="120000"/>
              </a:lnSpc>
              <a:buNone/>
            </a:pPr>
            <a:r>
              <a:rPr lang="en-US" b="1" dirty="0" smtClean="0">
                <a:solidFill>
                  <a:srgbClr val="FF0000"/>
                </a:solidFill>
                <a:latin typeface="Times New Roman" panose="02020603050405020304" pitchFamily="18" charset="0"/>
                <a:cs typeface="Times New Roman" panose="02020603050405020304" pitchFamily="18" charset="0"/>
              </a:rPr>
              <a:t>When the load on a synchronous motor is increased, then</a:t>
            </a:r>
          </a:p>
          <a:p>
            <a:pPr indent="228600" algn="just">
              <a:lnSpc>
                <a:spcPct val="120000"/>
              </a:lnSpc>
            </a:pPr>
            <a:r>
              <a:rPr lang="en-US" dirty="0" smtClean="0">
                <a:latin typeface="Times New Roman" panose="02020603050405020304" pitchFamily="18" charset="0"/>
                <a:cs typeface="Times New Roman" panose="02020603050405020304" pitchFamily="18" charset="0"/>
              </a:rPr>
              <a:t>The motor continues to run at synchronous speed</a:t>
            </a:r>
          </a:p>
          <a:p>
            <a:pPr indent="228600" algn="just">
              <a:lnSpc>
                <a:spcPct val="120000"/>
              </a:lnSpc>
            </a:pPr>
            <a:r>
              <a:rPr lang="en-US" dirty="0" smtClean="0">
                <a:latin typeface="Times New Roman" panose="02020603050405020304" pitchFamily="18" charset="0"/>
                <a:cs typeface="Times New Roman" panose="02020603050405020304" pitchFamily="18" charset="0"/>
              </a:rPr>
              <a:t>The torque angle (δ) increases.</a:t>
            </a:r>
          </a:p>
          <a:p>
            <a:pPr indent="228600" algn="just">
              <a:lnSpc>
                <a:spcPct val="120000"/>
              </a:lnSpc>
            </a:pPr>
            <a:r>
              <a:rPr lang="en-US" dirty="0" smtClean="0">
                <a:latin typeface="Times New Roman" panose="02020603050405020304" pitchFamily="18" charset="0"/>
                <a:cs typeface="Times New Roman" panose="02020603050405020304" pitchFamily="18" charset="0"/>
              </a:rPr>
              <a:t>The magnitude of the excitation voltage (</a:t>
            </a:r>
            <a:r>
              <a:rPr lang="en-US" dirty="0" err="1" smtClean="0">
                <a:latin typeface="Times New Roman" panose="02020603050405020304" pitchFamily="18" charset="0"/>
                <a:cs typeface="Times New Roman" panose="02020603050405020304" pitchFamily="18" charset="0"/>
              </a:rPr>
              <a:t>Ef</a:t>
            </a:r>
            <a:r>
              <a:rPr lang="en-US" dirty="0" smtClean="0">
                <a:latin typeface="Times New Roman" panose="02020603050405020304" pitchFamily="18" charset="0"/>
                <a:cs typeface="Times New Roman" panose="02020603050405020304" pitchFamily="18" charset="0"/>
              </a:rPr>
              <a:t>) remains constant</a:t>
            </a:r>
          </a:p>
          <a:p>
            <a:pPr indent="228600" algn="just">
              <a:lnSpc>
                <a:spcPct val="120000"/>
              </a:lnSpc>
            </a:pPr>
            <a:r>
              <a:rPr lang="en-US" dirty="0" smtClean="0">
                <a:latin typeface="Times New Roman" panose="02020603050405020304" pitchFamily="18" charset="0"/>
                <a:cs typeface="Times New Roman" panose="02020603050405020304" pitchFamily="18" charset="0"/>
              </a:rPr>
              <a:t>The armature current (</a:t>
            </a:r>
            <a:r>
              <a:rPr lang="en-US" dirty="0" err="1" smtClean="0">
                <a:latin typeface="Times New Roman" panose="02020603050405020304" pitchFamily="18" charset="0"/>
                <a:cs typeface="Times New Roman" panose="02020603050405020304" pitchFamily="18" charset="0"/>
              </a:rPr>
              <a:t>Ia</a:t>
            </a:r>
            <a:r>
              <a:rPr lang="en-US" dirty="0" smtClean="0">
                <a:latin typeface="Times New Roman" panose="02020603050405020304" pitchFamily="18" charset="0"/>
                <a:cs typeface="Times New Roman" panose="02020603050405020304" pitchFamily="18" charset="0"/>
              </a:rPr>
              <a:t>) drawn from the supply increases.</a:t>
            </a:r>
          </a:p>
          <a:p>
            <a:pPr indent="0" algn="just">
              <a:lnSpc>
                <a:spcPct val="120000"/>
              </a:lnSpc>
              <a:buNone/>
            </a:pPr>
            <a:r>
              <a:rPr lang="en-US" b="1" dirty="0" smtClean="0">
                <a:solidFill>
                  <a:srgbClr val="FF0000"/>
                </a:solidFill>
                <a:latin typeface="Times New Roman" panose="02020603050405020304" pitchFamily="18" charset="0"/>
                <a:cs typeface="Times New Roman" panose="02020603050405020304" pitchFamily="18" charset="0"/>
              </a:rPr>
              <a:t>When the load on a synchronous motor is decreased, then</a:t>
            </a:r>
          </a:p>
          <a:p>
            <a:pPr indent="228600" algn="just">
              <a:lnSpc>
                <a:spcPct val="120000"/>
              </a:lnSpc>
            </a:pPr>
            <a:r>
              <a:rPr lang="en-US" dirty="0" smtClean="0">
                <a:latin typeface="Times New Roman" panose="02020603050405020304" pitchFamily="18" charset="0"/>
                <a:cs typeface="Times New Roman" panose="02020603050405020304" pitchFamily="18" charset="0"/>
              </a:rPr>
              <a:t>The motor continues to run at synchronous speed.</a:t>
            </a:r>
          </a:p>
          <a:p>
            <a:pPr indent="228600" algn="just">
              <a:lnSpc>
                <a:spcPct val="120000"/>
              </a:lnSpc>
            </a:pPr>
            <a:r>
              <a:rPr lang="en-US" dirty="0" smtClean="0">
                <a:latin typeface="Times New Roman" panose="02020603050405020304" pitchFamily="18" charset="0"/>
                <a:cs typeface="Times New Roman" panose="02020603050405020304" pitchFamily="18" charset="0"/>
              </a:rPr>
              <a:t>The torque angle (</a:t>
            </a:r>
            <a:r>
              <a:rPr lang="en-US" dirty="0" err="1" smtClean="0">
                <a:latin typeface="Times New Roman" panose="02020603050405020304" pitchFamily="18" charset="0"/>
                <a:cs typeface="Times New Roman" panose="02020603050405020304" pitchFamily="18" charset="0"/>
              </a:rPr>
              <a:t>Ia</a:t>
            </a:r>
            <a:r>
              <a:rPr lang="en-US" dirty="0" smtClean="0">
                <a:latin typeface="Times New Roman" panose="02020603050405020304" pitchFamily="18" charset="0"/>
                <a:cs typeface="Times New Roman" panose="02020603050405020304" pitchFamily="18" charset="0"/>
              </a:rPr>
              <a:t>) decreases.</a:t>
            </a:r>
          </a:p>
          <a:p>
            <a:pPr indent="228600" algn="just">
              <a:lnSpc>
                <a:spcPct val="120000"/>
              </a:lnSpc>
            </a:pPr>
            <a:r>
              <a:rPr lang="en-US" dirty="0" smtClean="0">
                <a:latin typeface="Times New Roman" panose="02020603050405020304" pitchFamily="18" charset="0"/>
                <a:cs typeface="Times New Roman" panose="02020603050405020304" pitchFamily="18" charset="0"/>
              </a:rPr>
              <a:t>The magnitude of the excitation voltage (</a:t>
            </a:r>
            <a:r>
              <a:rPr lang="en-US" dirty="0" err="1" smtClean="0">
                <a:latin typeface="Times New Roman" panose="02020603050405020304" pitchFamily="18" charset="0"/>
                <a:cs typeface="Times New Roman" panose="02020603050405020304" pitchFamily="18" charset="0"/>
              </a:rPr>
              <a:t>Ef</a:t>
            </a:r>
            <a:r>
              <a:rPr lang="en-US" dirty="0" smtClean="0">
                <a:latin typeface="Times New Roman" panose="02020603050405020304" pitchFamily="18" charset="0"/>
                <a:cs typeface="Times New Roman" panose="02020603050405020304" pitchFamily="18" charset="0"/>
              </a:rPr>
              <a:t>) remains constant.</a:t>
            </a:r>
          </a:p>
          <a:p>
            <a:pPr indent="228600" algn="just">
              <a:lnSpc>
                <a:spcPct val="120000"/>
              </a:lnSpc>
            </a:pPr>
            <a:r>
              <a:rPr lang="en-US" dirty="0" smtClean="0">
                <a:latin typeface="Times New Roman" panose="02020603050405020304" pitchFamily="18" charset="0"/>
                <a:cs typeface="Times New Roman" panose="02020603050405020304" pitchFamily="18" charset="0"/>
              </a:rPr>
              <a:t>The armature current (</a:t>
            </a:r>
            <a:r>
              <a:rPr lang="en-US" dirty="0" err="1" smtClean="0">
                <a:latin typeface="Times New Roman" panose="02020603050405020304" pitchFamily="18" charset="0"/>
                <a:cs typeface="Times New Roman" panose="02020603050405020304" pitchFamily="18" charset="0"/>
              </a:rPr>
              <a:t>Ia</a:t>
            </a:r>
            <a:r>
              <a:rPr lang="en-US" dirty="0" smtClean="0">
                <a:latin typeface="Times New Roman" panose="02020603050405020304" pitchFamily="18" charset="0"/>
                <a:cs typeface="Times New Roman" panose="02020603050405020304" pitchFamily="18" charset="0"/>
              </a:rPr>
              <a:t>) drawn from the supply decreases.</a:t>
            </a:r>
            <a:endParaRPr lang="en-IN" dirty="0" smtClean="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51124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6983"/>
            <a:ext cx="10515600" cy="858982"/>
          </a:xfrm>
        </p:spPr>
        <p:txBody>
          <a:bodyPr>
            <a:normAutofit/>
          </a:bodyPr>
          <a:lstStyle/>
          <a:p>
            <a:pPr algn="ctr"/>
            <a:r>
              <a:rPr lang="en-IN" b="1" dirty="0" smtClean="0">
                <a:solidFill>
                  <a:srgbClr val="FF0000"/>
                </a:solidFill>
              </a:rPr>
              <a:t>Effect of change in load</a:t>
            </a:r>
            <a:endParaRPr lang="en-IN"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216728" y="955964"/>
            <a:ext cx="8007928" cy="5694217"/>
          </a:xfrm>
          <a:prstGeom prst="rect">
            <a:avLst/>
          </a:prstGeom>
        </p:spPr>
      </p:pic>
    </p:spTree>
    <p:extLst>
      <p:ext uri="{BB962C8B-B14F-4D97-AF65-F5344CB8AC3E}">
        <p14:creationId xmlns:p14="http://schemas.microsoft.com/office/powerpoint/2010/main" val="2459452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60111"/>
          </a:xfrm>
        </p:spPr>
        <p:txBody>
          <a:bodyPr>
            <a:normAutofit fontScale="90000"/>
          </a:bodyPr>
          <a:lstStyle/>
          <a:p>
            <a:pPr algn="ctr"/>
            <a:r>
              <a:rPr lang="en-IN" b="1" dirty="0" smtClean="0">
                <a:solidFill>
                  <a:srgbClr val="FF0000"/>
                </a:solidFill>
                <a:latin typeface="Times New Roman" panose="02020603050405020304" pitchFamily="18" charset="0"/>
                <a:cs typeface="Times New Roman" panose="02020603050405020304" pitchFamily="18" charset="0"/>
              </a:rPr>
              <a:t>Effect of change in excitation</a:t>
            </a:r>
            <a:endParaRPr lang="en-IN" b="1"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22218"/>
            <a:ext cx="10515600" cy="5054745"/>
          </a:xfrm>
        </p:spPr>
        <p:txBody>
          <a:bodyPr/>
          <a:lstStyle/>
          <a:p>
            <a:pPr algn="just"/>
            <a:r>
              <a:rPr lang="en-US" dirty="0" smtClean="0">
                <a:latin typeface="Times New Roman" panose="02020603050405020304" pitchFamily="18" charset="0"/>
                <a:cs typeface="Times New Roman" panose="02020603050405020304" pitchFamily="18" charset="0"/>
              </a:rPr>
              <a:t>As the excitation is increased, the power factor improves till it becomes unity at normal excitation. Under such conditions, the current drawn from the supply is minimum. If the excitation is further increased (i.e., over excitation), the motor power factor becomes leading.</a:t>
            </a:r>
            <a:endParaRPr lang="en-IN"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709304" y="3103418"/>
            <a:ext cx="9305060" cy="3754582"/>
          </a:xfrm>
          <a:prstGeom prst="rect">
            <a:avLst/>
          </a:prstGeom>
        </p:spPr>
      </p:pic>
    </p:spTree>
    <p:extLst>
      <p:ext uri="{BB962C8B-B14F-4D97-AF65-F5344CB8AC3E}">
        <p14:creationId xmlns:p14="http://schemas.microsoft.com/office/powerpoint/2010/main" val="976521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V and Inverted V Curves.</a:t>
            </a:r>
            <a:br>
              <a:rPr lang="en-US" b="1" dirty="0" smtClean="0">
                <a:solidFill>
                  <a:srgbClr val="FF0000"/>
                </a:solidFill>
              </a:rPr>
            </a:br>
            <a:endParaRPr lang="en-IN"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856508" y="1413164"/>
            <a:ext cx="7245927" cy="5569527"/>
          </a:xfrm>
          <a:prstGeom prst="rect">
            <a:avLst/>
          </a:prstGeom>
        </p:spPr>
      </p:pic>
    </p:spTree>
    <p:extLst>
      <p:ext uri="{BB962C8B-B14F-4D97-AF65-F5344CB8AC3E}">
        <p14:creationId xmlns:p14="http://schemas.microsoft.com/office/powerpoint/2010/main" val="570633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800" b="1" dirty="0" smtClean="0">
                <a:solidFill>
                  <a:srgbClr val="FF0000"/>
                </a:solidFill>
              </a:rPr>
              <a:t>Synchronous condenser</a:t>
            </a:r>
            <a:endParaRPr lang="en-IN" sz="4800"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830368" y="1825625"/>
            <a:ext cx="6531264" cy="4351338"/>
          </a:xfrm>
          <a:prstGeom prst="rect">
            <a:avLst/>
          </a:prstGeom>
        </p:spPr>
      </p:pic>
    </p:spTree>
    <p:extLst>
      <p:ext uri="{BB962C8B-B14F-4D97-AF65-F5344CB8AC3E}">
        <p14:creationId xmlns:p14="http://schemas.microsoft.com/office/powerpoint/2010/main" val="130460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7202"/>
          </a:xfrm>
        </p:spPr>
        <p:txBody>
          <a:bodyPr/>
          <a:lstStyle/>
          <a:p>
            <a:pPr algn="ctr"/>
            <a:r>
              <a:rPr lang="en-US" b="1" dirty="0" smtClean="0">
                <a:solidFill>
                  <a:srgbClr val="FF0000"/>
                </a:solidFill>
              </a:rPr>
              <a:t>Principle of Operation,</a:t>
            </a:r>
            <a:endParaRPr lang="en-IN" b="1" dirty="0">
              <a:solidFill>
                <a:srgbClr val="FF0000"/>
              </a:solidFill>
            </a:endParaRPr>
          </a:p>
        </p:txBody>
      </p:sp>
      <p:sp>
        <p:nvSpPr>
          <p:cNvPr id="3" name="Content Placeholder 2"/>
          <p:cNvSpPr>
            <a:spLocks noGrp="1"/>
          </p:cNvSpPr>
          <p:nvPr>
            <p:ph idx="1"/>
          </p:nvPr>
        </p:nvSpPr>
        <p:spPr>
          <a:xfrm>
            <a:off x="838200" y="1510145"/>
            <a:ext cx="10515600" cy="4666818"/>
          </a:xfrm>
        </p:spPr>
        <p:txBody>
          <a:bodyPr>
            <a:normAutofit/>
          </a:bodyPr>
          <a:lstStyle/>
          <a:p>
            <a:pPr algn="just"/>
            <a:r>
              <a:rPr lang="en-US" sz="3600" dirty="0" smtClean="0"/>
              <a:t>A 3-phase synchronous motor is a 3-phase synchronous machine which is operated as a motor i.e. converts electrical energy input into mechanical energy output.</a:t>
            </a:r>
          </a:p>
          <a:p>
            <a:pPr algn="just"/>
            <a:r>
              <a:rPr lang="en-US" sz="3600" dirty="0" smtClean="0"/>
              <a:t>A synchronous motor has a unique feature that is it runs at a constant speed equal to the synchronous speed at all load provided that the load on the motor does not exceed the limiting value.</a:t>
            </a:r>
            <a:endParaRPr lang="en-IN" sz="3600" dirty="0"/>
          </a:p>
        </p:txBody>
      </p:sp>
    </p:spTree>
    <p:extLst>
      <p:ext uri="{BB962C8B-B14F-4D97-AF65-F5344CB8AC3E}">
        <p14:creationId xmlns:p14="http://schemas.microsoft.com/office/powerpoint/2010/main" val="1348047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6257"/>
          </a:xfrm>
        </p:spPr>
        <p:txBody>
          <a:bodyPr>
            <a:normAutofit fontScale="90000"/>
          </a:bodyPr>
          <a:lstStyle/>
          <a:p>
            <a:pPr algn="ctr"/>
            <a:r>
              <a:rPr lang="en-IN" b="1" dirty="0" smtClean="0">
                <a:solidFill>
                  <a:srgbClr val="FF0000"/>
                </a:solidFill>
              </a:rPr>
              <a:t>Hunting in synchronous machine</a:t>
            </a:r>
            <a:endParaRPr lang="en-IN" b="1" dirty="0">
              <a:solidFill>
                <a:srgbClr val="FF0000"/>
              </a:solidFill>
            </a:endParaRPr>
          </a:p>
        </p:txBody>
      </p:sp>
      <p:sp>
        <p:nvSpPr>
          <p:cNvPr id="3" name="Content Placeholder 2"/>
          <p:cNvSpPr>
            <a:spLocks noGrp="1"/>
          </p:cNvSpPr>
          <p:nvPr>
            <p:ph idx="1"/>
          </p:nvPr>
        </p:nvSpPr>
        <p:spPr>
          <a:xfrm>
            <a:off x="346363" y="1011382"/>
            <a:ext cx="11526981" cy="5555673"/>
          </a:xfrm>
        </p:spPr>
        <p:txBody>
          <a:bodyPr>
            <a:normAutofit fontScale="70000" lnSpcReduction="20000"/>
          </a:bodyPr>
          <a:lstStyle/>
          <a:p>
            <a:pPr algn="just"/>
            <a:r>
              <a:rPr lang="en-US" dirty="0" smtClean="0"/>
              <a:t>Unloaded synchronous machine has zero degree load angle. </a:t>
            </a:r>
          </a:p>
          <a:p>
            <a:pPr algn="just"/>
            <a:r>
              <a:rPr lang="en-US" dirty="0" smtClean="0"/>
              <a:t>On increasing the shaft load gradually load angle will increase.</a:t>
            </a:r>
          </a:p>
          <a:p>
            <a:pPr algn="just"/>
            <a:r>
              <a:rPr lang="en-US" dirty="0" smtClean="0"/>
              <a:t> Let us consider that load P1 is applied suddenly to unloaded machine shaft so machine will slow down momentarily.</a:t>
            </a:r>
          </a:p>
          <a:p>
            <a:pPr algn="just"/>
            <a:r>
              <a:rPr lang="en-US" dirty="0" smtClean="0"/>
              <a:t>Also load angle (δ) increases from zero degree and becomes δ1. </a:t>
            </a:r>
          </a:p>
          <a:p>
            <a:pPr algn="just"/>
            <a:r>
              <a:rPr lang="en-US" dirty="0" smtClean="0"/>
              <a:t>During the first swing electrical power developed is equal to mechanical load P1.</a:t>
            </a:r>
          </a:p>
          <a:p>
            <a:pPr algn="just"/>
            <a:r>
              <a:rPr lang="en-US" dirty="0" smtClean="0"/>
              <a:t> Equilibrium is not established so rotor swings further.</a:t>
            </a:r>
          </a:p>
          <a:p>
            <a:pPr algn="just"/>
            <a:r>
              <a:rPr lang="en-US" dirty="0" smtClean="0"/>
              <a:t> Load angle exceeds δ1 and becomes δ2. </a:t>
            </a:r>
          </a:p>
          <a:p>
            <a:pPr algn="just"/>
            <a:r>
              <a:rPr lang="en-US" dirty="0" smtClean="0"/>
              <a:t>Now electrical power generated is greater than the previous one. </a:t>
            </a:r>
          </a:p>
          <a:p>
            <a:pPr algn="just"/>
            <a:r>
              <a:rPr lang="en-US" dirty="0" smtClean="0"/>
              <a:t>Rotor attains synchronous speed. </a:t>
            </a:r>
          </a:p>
          <a:p>
            <a:pPr algn="just"/>
            <a:r>
              <a:rPr lang="en-US" dirty="0" smtClean="0"/>
              <a:t>But it does not stay in synchronous speed and it will continue to increase beyond synchronous speed. </a:t>
            </a:r>
          </a:p>
          <a:p>
            <a:pPr algn="just"/>
            <a:r>
              <a:rPr lang="en-US" dirty="0" smtClean="0"/>
              <a:t>As a result of rotor acceleration above synchronous speed the load angle decreases. </a:t>
            </a:r>
          </a:p>
          <a:p>
            <a:pPr algn="just"/>
            <a:r>
              <a:rPr lang="en-US" dirty="0" smtClean="0"/>
              <a:t>So once again no equilibrium is attained. </a:t>
            </a:r>
          </a:p>
          <a:p>
            <a:pPr algn="just"/>
            <a:r>
              <a:rPr lang="en-US" dirty="0" smtClean="0"/>
              <a:t>Thus rotor swings or oscillates about new equilibrium position.</a:t>
            </a:r>
          </a:p>
          <a:p>
            <a:pPr algn="just"/>
            <a:r>
              <a:rPr lang="en-US" dirty="0" smtClean="0"/>
              <a:t> This phenomenon is known as hunting or phase swinging.</a:t>
            </a:r>
          </a:p>
          <a:p>
            <a:pPr algn="just"/>
            <a:r>
              <a:rPr lang="en-US" dirty="0" smtClean="0"/>
              <a:t> Hunting occurs not only in synchronous motors but also in synchronous generators upon abrupt change in load.</a:t>
            </a:r>
            <a:endParaRPr lang="en-IN" dirty="0"/>
          </a:p>
        </p:txBody>
      </p:sp>
    </p:spTree>
    <p:extLst>
      <p:ext uri="{BB962C8B-B14F-4D97-AF65-F5344CB8AC3E}">
        <p14:creationId xmlns:p14="http://schemas.microsoft.com/office/powerpoint/2010/main" val="85342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5527"/>
            <a:ext cx="10515600" cy="706583"/>
          </a:xfrm>
        </p:spPr>
        <p:txBody>
          <a:bodyPr>
            <a:normAutofit/>
          </a:bodyPr>
          <a:lstStyle/>
          <a:p>
            <a:pPr algn="ctr"/>
            <a:r>
              <a:rPr lang="en-IN" b="1" dirty="0" smtClean="0">
                <a:solidFill>
                  <a:srgbClr val="FF0000"/>
                </a:solidFill>
              </a:rPr>
              <a:t>Damping in synchronous motor</a:t>
            </a:r>
            <a:endParaRPr lang="en-IN" b="1" dirty="0">
              <a:solidFill>
                <a:srgbClr val="FF0000"/>
              </a:solidFill>
            </a:endParaRPr>
          </a:p>
        </p:txBody>
      </p:sp>
      <p:sp>
        <p:nvSpPr>
          <p:cNvPr id="3" name="Content Placeholder 2"/>
          <p:cNvSpPr>
            <a:spLocks noGrp="1"/>
          </p:cNvSpPr>
          <p:nvPr>
            <p:ph idx="1"/>
          </p:nvPr>
        </p:nvSpPr>
        <p:spPr>
          <a:xfrm>
            <a:off x="838200" y="942110"/>
            <a:ext cx="10515600" cy="5234853"/>
          </a:xfrm>
        </p:spPr>
        <p:txBody>
          <a:bodyPr/>
          <a:lstStyle/>
          <a:p>
            <a:r>
              <a:rPr lang="en-US" dirty="0" smtClean="0"/>
              <a:t>Damping is the phenomenon caused in synchronous machine  due to the sudden change in load.</a:t>
            </a:r>
          </a:p>
        </p:txBody>
      </p:sp>
    </p:spTree>
    <p:extLst>
      <p:ext uri="{BB962C8B-B14F-4D97-AF65-F5344CB8AC3E}">
        <p14:creationId xmlns:p14="http://schemas.microsoft.com/office/powerpoint/2010/main" val="45542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2800" b="1" dirty="0" smtClean="0"/>
              <a:t>CONSTANT EXCITATION VARIABLE EXCITATION</a:t>
            </a:r>
            <a:endParaRPr lang="en-IN" sz="2800" b="1" dirty="0"/>
          </a:p>
        </p:txBody>
      </p:sp>
      <p:pic>
        <p:nvPicPr>
          <p:cNvPr id="4" name="Content Placeholder 3"/>
          <p:cNvPicPr>
            <a:picLocks noGrp="1" noChangeAspect="1"/>
          </p:cNvPicPr>
          <p:nvPr>
            <p:ph idx="1"/>
          </p:nvPr>
        </p:nvPicPr>
        <p:blipFill>
          <a:blip r:embed="rId2"/>
          <a:stretch>
            <a:fillRect/>
          </a:stretch>
        </p:blipFill>
        <p:spPr>
          <a:xfrm>
            <a:off x="955965" y="1690687"/>
            <a:ext cx="10945090" cy="4931785"/>
          </a:xfrm>
          <a:prstGeom prst="rect">
            <a:avLst/>
          </a:prstGeom>
        </p:spPr>
      </p:pic>
    </p:spTree>
    <p:extLst>
      <p:ext uri="{BB962C8B-B14F-4D97-AF65-F5344CB8AC3E}">
        <p14:creationId xmlns:p14="http://schemas.microsoft.com/office/powerpoint/2010/main" val="4185211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4000" b="1" dirty="0" smtClean="0"/>
              <a:t>LOSSESS IN SYNCHRONOUS MOTOR</a:t>
            </a:r>
            <a:endParaRPr lang="en-IN" sz="4000" b="1" dirty="0"/>
          </a:p>
        </p:txBody>
      </p:sp>
      <p:pic>
        <p:nvPicPr>
          <p:cNvPr id="4" name="Content Placeholder 3"/>
          <p:cNvPicPr>
            <a:picLocks noGrp="1" noChangeAspect="1"/>
          </p:cNvPicPr>
          <p:nvPr>
            <p:ph idx="1"/>
          </p:nvPr>
        </p:nvPicPr>
        <p:blipFill>
          <a:blip r:embed="rId2"/>
          <a:stretch>
            <a:fillRect/>
          </a:stretch>
        </p:blipFill>
        <p:spPr>
          <a:xfrm>
            <a:off x="443345" y="1233055"/>
            <a:ext cx="11277599" cy="5444836"/>
          </a:xfrm>
          <a:prstGeom prst="rect">
            <a:avLst/>
          </a:prstGeom>
        </p:spPr>
      </p:pic>
    </p:spTree>
    <p:extLst>
      <p:ext uri="{BB962C8B-B14F-4D97-AF65-F5344CB8AC3E}">
        <p14:creationId xmlns:p14="http://schemas.microsoft.com/office/powerpoint/2010/main" val="3522146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STARTING OF SYNCHRONOUS MOTOR</a:t>
            </a:r>
            <a:endParaRPr lang="en-IN" dirty="0"/>
          </a:p>
        </p:txBody>
      </p:sp>
      <p:pic>
        <p:nvPicPr>
          <p:cNvPr id="4" name="Content Placeholder 3"/>
          <p:cNvPicPr>
            <a:picLocks noGrp="1" noChangeAspect="1"/>
          </p:cNvPicPr>
          <p:nvPr>
            <p:ph idx="1"/>
          </p:nvPr>
        </p:nvPicPr>
        <p:blipFill>
          <a:blip r:embed="rId2"/>
          <a:stretch>
            <a:fillRect/>
          </a:stretch>
        </p:blipFill>
        <p:spPr>
          <a:xfrm>
            <a:off x="457201" y="1690688"/>
            <a:ext cx="11457708" cy="4973348"/>
          </a:xfrm>
          <a:prstGeom prst="rect">
            <a:avLst/>
          </a:prstGeom>
        </p:spPr>
      </p:pic>
    </p:spTree>
    <p:extLst>
      <p:ext uri="{BB962C8B-B14F-4D97-AF65-F5344CB8AC3E}">
        <p14:creationId xmlns:p14="http://schemas.microsoft.com/office/powerpoint/2010/main" val="3984001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838200" y="263236"/>
            <a:ext cx="10744200" cy="6303819"/>
          </a:xfrm>
          <a:prstGeom prst="rect">
            <a:avLst/>
          </a:prstGeom>
        </p:spPr>
      </p:pic>
    </p:spTree>
    <p:extLst>
      <p:ext uri="{BB962C8B-B14F-4D97-AF65-F5344CB8AC3E}">
        <p14:creationId xmlns:p14="http://schemas.microsoft.com/office/powerpoint/2010/main" val="34009991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DIFFERENT METHODS OF STARTING SM</a:t>
            </a:r>
            <a:endParaRPr lang="en-IN"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IN" sz="4000" dirty="0" smtClean="0"/>
              <a:t>Using Auto transformer </a:t>
            </a:r>
          </a:p>
          <a:p>
            <a:pPr marL="514350" indent="-514350">
              <a:buFont typeface="+mj-lt"/>
              <a:buAutoNum type="arabicPeriod"/>
            </a:pPr>
            <a:r>
              <a:rPr lang="en-IN" sz="4000" dirty="0" smtClean="0"/>
              <a:t>Asynchronous motor</a:t>
            </a:r>
          </a:p>
          <a:p>
            <a:pPr marL="514350" indent="-514350">
              <a:buFont typeface="+mj-lt"/>
              <a:buAutoNum type="arabicPeriod"/>
            </a:pPr>
            <a:r>
              <a:rPr lang="en-IN" sz="4000" dirty="0" smtClean="0"/>
              <a:t>using small motor </a:t>
            </a:r>
            <a:r>
              <a:rPr lang="en-IN" sz="3600" dirty="0" smtClean="0"/>
              <a:t>(induction motor or a dc motor)</a:t>
            </a:r>
          </a:p>
          <a:p>
            <a:pPr marL="514350" indent="-514350">
              <a:buFont typeface="+mj-lt"/>
              <a:buAutoNum type="arabicPeriod"/>
            </a:pPr>
            <a:r>
              <a:rPr lang="en-IN" sz="4000" dirty="0" smtClean="0"/>
              <a:t>Damper winding.</a:t>
            </a:r>
            <a:endParaRPr lang="en-IN" sz="4000" dirty="0"/>
          </a:p>
        </p:txBody>
      </p:sp>
    </p:spTree>
    <p:extLst>
      <p:ext uri="{BB962C8B-B14F-4D97-AF65-F5344CB8AC3E}">
        <p14:creationId xmlns:p14="http://schemas.microsoft.com/office/powerpoint/2010/main" val="2090169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67930"/>
          </a:xfrm>
        </p:spPr>
        <p:txBody>
          <a:bodyPr/>
          <a:lstStyle/>
          <a:p>
            <a:pPr algn="ctr"/>
            <a:r>
              <a:rPr lang="en-IN" b="1" dirty="0" smtClean="0">
                <a:solidFill>
                  <a:srgbClr val="FF0000"/>
                </a:solidFill>
              </a:rPr>
              <a:t>Methods of starting synchronous motor</a:t>
            </a:r>
            <a:endParaRPr lang="en-IN"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04800" y="1690688"/>
            <a:ext cx="11374582" cy="4917930"/>
          </a:xfrm>
          <a:prstGeom prst="rect">
            <a:avLst/>
          </a:prstGeom>
        </p:spPr>
      </p:pic>
    </p:spTree>
    <p:extLst>
      <p:ext uri="{BB962C8B-B14F-4D97-AF65-F5344CB8AC3E}">
        <p14:creationId xmlns:p14="http://schemas.microsoft.com/office/powerpoint/2010/main" val="6132424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smtClean="0">
                <a:solidFill>
                  <a:srgbClr val="FF0000"/>
                </a:solidFill>
              </a:rPr>
              <a:t>Using damper winding</a:t>
            </a:r>
            <a:endParaRPr lang="en-IN"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57200" y="1953492"/>
            <a:ext cx="11277600" cy="4904508"/>
          </a:xfrm>
          <a:prstGeom prst="rect">
            <a:avLst/>
          </a:prstGeom>
        </p:spPr>
      </p:pic>
    </p:spTree>
    <p:extLst>
      <p:ext uri="{BB962C8B-B14F-4D97-AF65-F5344CB8AC3E}">
        <p14:creationId xmlns:p14="http://schemas.microsoft.com/office/powerpoint/2010/main" val="2010659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81891" y="138546"/>
            <a:ext cx="10931236" cy="6622472"/>
          </a:xfrm>
          <a:prstGeom prst="rect">
            <a:avLst/>
          </a:prstGeom>
        </p:spPr>
      </p:pic>
    </p:spTree>
    <p:extLst>
      <p:ext uri="{BB962C8B-B14F-4D97-AF65-F5344CB8AC3E}">
        <p14:creationId xmlns:p14="http://schemas.microsoft.com/office/powerpoint/2010/main" val="521326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Principle of Operation,</a:t>
            </a:r>
            <a:endParaRPr lang="en-IN"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ü"/>
            </a:pPr>
            <a:r>
              <a:rPr lang="en-US" sz="4000" dirty="0" smtClean="0"/>
              <a:t>A synchronous motor is a doubly-excited machine.</a:t>
            </a:r>
          </a:p>
          <a:p>
            <a:pPr algn="just">
              <a:buFont typeface="Wingdings" panose="05000000000000000000" pitchFamily="2" charset="2"/>
              <a:buChar char="ü"/>
            </a:pPr>
            <a:r>
              <a:rPr lang="en-US" sz="4000" dirty="0" smtClean="0"/>
              <a:t> Its stator winding or armature winding is connected to the AC supply </a:t>
            </a:r>
          </a:p>
          <a:p>
            <a:pPr algn="just">
              <a:buFont typeface="Wingdings" panose="05000000000000000000" pitchFamily="2" charset="2"/>
              <a:buChar char="ü"/>
            </a:pPr>
            <a:r>
              <a:rPr lang="en-US" sz="4000" dirty="0" smtClean="0"/>
              <a:t>The rotor winding or field winding is excited by a DC source.</a:t>
            </a:r>
            <a:endParaRPr lang="en-IN" sz="4000" dirty="0"/>
          </a:p>
        </p:txBody>
      </p:sp>
    </p:spTree>
    <p:extLst>
      <p:ext uri="{BB962C8B-B14F-4D97-AF65-F5344CB8AC3E}">
        <p14:creationId xmlns:p14="http://schemas.microsoft.com/office/powerpoint/2010/main" val="2892448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945" y="1"/>
            <a:ext cx="11513128" cy="983672"/>
          </a:xfrm>
        </p:spPr>
        <p:txBody>
          <a:bodyPr>
            <a:normAutofit/>
          </a:bodyPr>
          <a:lstStyle/>
          <a:p>
            <a:pPr algn="ctr"/>
            <a:r>
              <a:rPr lang="en-US" sz="2000" b="1" u="sng" dirty="0">
                <a:solidFill>
                  <a:srgbClr val="FF0000"/>
                </a:solidFill>
              </a:rPr>
              <a:t>Difference Between Synchronous and Asynchronous Motor are explained below in the tabulated form.</a:t>
            </a:r>
            <a:endParaRPr lang="en-IN" sz="3200" b="1" u="sng" dirty="0">
              <a:solidFill>
                <a:srgbClr val="FF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13220475"/>
              </p:ext>
            </p:extLst>
          </p:nvPr>
        </p:nvGraphicFramePr>
        <p:xfrm>
          <a:off x="471055" y="886693"/>
          <a:ext cx="11180619" cy="5777343"/>
        </p:xfrm>
        <a:graphic>
          <a:graphicData uri="http://schemas.openxmlformats.org/drawingml/2006/table">
            <a:tbl>
              <a:tblPr/>
              <a:tblGrid>
                <a:gridCol w="3726873">
                  <a:extLst>
                    <a:ext uri="{9D8B030D-6E8A-4147-A177-3AD203B41FA5}">
                      <a16:colId xmlns:a16="http://schemas.microsoft.com/office/drawing/2014/main" val="2757390922"/>
                    </a:ext>
                  </a:extLst>
                </a:gridCol>
                <a:gridCol w="3726873">
                  <a:extLst>
                    <a:ext uri="{9D8B030D-6E8A-4147-A177-3AD203B41FA5}">
                      <a16:colId xmlns:a16="http://schemas.microsoft.com/office/drawing/2014/main" val="832086872"/>
                    </a:ext>
                  </a:extLst>
                </a:gridCol>
                <a:gridCol w="3726873">
                  <a:extLst>
                    <a:ext uri="{9D8B030D-6E8A-4147-A177-3AD203B41FA5}">
                      <a16:colId xmlns:a16="http://schemas.microsoft.com/office/drawing/2014/main" val="1870339919"/>
                    </a:ext>
                  </a:extLst>
                </a:gridCol>
              </a:tblGrid>
              <a:tr h="577734">
                <a:tc>
                  <a:txBody>
                    <a:bodyPr/>
                    <a:lstStyle/>
                    <a:p>
                      <a:pPr algn="l" fontAlgn="ctr" latinLnBrk="0"/>
                      <a:r>
                        <a:rPr lang="en-IN" sz="2000" b="1" dirty="0">
                          <a:effectLst/>
                          <a:latin typeface="Times New Roman" panose="02020603050405020304" pitchFamily="18" charset="0"/>
                          <a:cs typeface="Times New Roman" panose="02020603050405020304" pitchFamily="18" charset="0"/>
                        </a:rPr>
                        <a:t>BASIS</a:t>
                      </a:r>
                    </a:p>
                  </a:txBody>
                  <a:tcPr marL="67537" marR="67537" marT="33768" marB="33768" anchor="ctr">
                    <a:lnL>
                      <a:noFill/>
                    </a:lnL>
                    <a:lnR>
                      <a:noFill/>
                    </a:lnR>
                    <a:lnT>
                      <a:noFill/>
                    </a:lnT>
                    <a:lnB>
                      <a:noFill/>
                    </a:lnB>
                    <a:solidFill>
                      <a:srgbClr val="FFFFFF"/>
                    </a:solidFill>
                  </a:tcPr>
                </a:tc>
                <a:tc>
                  <a:txBody>
                    <a:bodyPr/>
                    <a:lstStyle/>
                    <a:p>
                      <a:pPr algn="l" fontAlgn="ctr" latinLnBrk="0"/>
                      <a:r>
                        <a:rPr lang="en-IN" sz="2000" b="1">
                          <a:effectLst/>
                          <a:latin typeface="Times New Roman" panose="02020603050405020304" pitchFamily="18" charset="0"/>
                          <a:cs typeface="Times New Roman" panose="02020603050405020304" pitchFamily="18" charset="0"/>
                        </a:rPr>
                        <a:t>SYNCHRONOUS MOTOR</a:t>
                      </a:r>
                    </a:p>
                  </a:txBody>
                  <a:tcPr marL="67537" marR="67537" marT="33768" marB="33768" anchor="ctr">
                    <a:lnL>
                      <a:noFill/>
                    </a:lnL>
                    <a:lnR>
                      <a:noFill/>
                    </a:lnR>
                    <a:lnT>
                      <a:noFill/>
                    </a:lnT>
                    <a:lnB>
                      <a:noFill/>
                    </a:lnB>
                    <a:solidFill>
                      <a:srgbClr val="FFFFFF"/>
                    </a:solidFill>
                  </a:tcPr>
                </a:tc>
                <a:tc>
                  <a:txBody>
                    <a:bodyPr/>
                    <a:lstStyle/>
                    <a:p>
                      <a:pPr algn="l" fontAlgn="ctr" latinLnBrk="0"/>
                      <a:r>
                        <a:rPr lang="en-IN" sz="2000" b="1">
                          <a:effectLst/>
                          <a:latin typeface="Times New Roman" panose="02020603050405020304" pitchFamily="18" charset="0"/>
                          <a:cs typeface="Times New Roman" panose="02020603050405020304" pitchFamily="18" charset="0"/>
                        </a:rPr>
                        <a:t>ASYNCHRONOUS MOTOR</a:t>
                      </a:r>
                    </a:p>
                  </a:txBody>
                  <a:tcPr marL="67537" marR="67537" marT="33768" marB="33768" anchor="ctr">
                    <a:lnL>
                      <a:noFill/>
                    </a:lnL>
                    <a:lnR>
                      <a:noFill/>
                    </a:lnR>
                    <a:lnT>
                      <a:noFill/>
                    </a:lnT>
                    <a:lnB>
                      <a:noFill/>
                    </a:lnB>
                    <a:solidFill>
                      <a:srgbClr val="FFFFFF"/>
                    </a:solidFill>
                  </a:tcPr>
                </a:tc>
                <a:extLst>
                  <a:ext uri="{0D108BD9-81ED-4DB2-BD59-A6C34878D82A}">
                    <a16:rowId xmlns:a16="http://schemas.microsoft.com/office/drawing/2014/main" val="3044120405"/>
                  </a:ext>
                </a:extLst>
              </a:tr>
              <a:tr h="2310938">
                <a:tc>
                  <a:txBody>
                    <a:bodyPr/>
                    <a:lstStyle/>
                    <a:p>
                      <a:pPr algn="l" fontAlgn="t"/>
                      <a:r>
                        <a:rPr lang="en-IN" sz="2000" b="1" dirty="0">
                          <a:effectLst/>
                          <a:latin typeface="Times New Roman" panose="02020603050405020304" pitchFamily="18" charset="0"/>
                          <a:cs typeface="Times New Roman" panose="02020603050405020304" pitchFamily="18" charset="0"/>
                        </a:rPr>
                        <a:t>Definition</a:t>
                      </a:r>
                    </a:p>
                  </a:txBody>
                  <a:tcPr marL="67537" marR="67537" marT="33768" marB="33768">
                    <a:lnL>
                      <a:noFill/>
                    </a:lnL>
                    <a:lnR>
                      <a:noFill/>
                    </a:lnR>
                    <a:lnT>
                      <a:noFill/>
                    </a:lnT>
                    <a:lnB>
                      <a:noFill/>
                    </a:lnB>
                    <a:solidFill>
                      <a:srgbClr val="FFFFFF"/>
                    </a:solidFill>
                  </a:tcPr>
                </a:tc>
                <a:tc>
                  <a:txBody>
                    <a:bodyPr/>
                    <a:lstStyle/>
                    <a:p>
                      <a:pPr algn="l" fontAlgn="t"/>
                      <a:r>
                        <a:rPr lang="en-US" sz="2000" dirty="0">
                          <a:effectLst/>
                          <a:latin typeface="Times New Roman" panose="02020603050405020304" pitchFamily="18" charset="0"/>
                          <a:cs typeface="Times New Roman" panose="02020603050405020304" pitchFamily="18" charset="0"/>
                        </a:rPr>
                        <a:t>Synchronous motor is a machine whose rotor speed and the speed of the stator magnetic field is equal.</a:t>
                      </a:r>
                      <a:br>
                        <a:rPr lang="en-US" sz="2000" dirty="0">
                          <a:effectLst/>
                          <a:latin typeface="Times New Roman" panose="02020603050405020304" pitchFamily="18" charset="0"/>
                          <a:cs typeface="Times New Roman" panose="02020603050405020304" pitchFamily="18" charset="0"/>
                        </a:rPr>
                      </a:br>
                      <a:r>
                        <a:rPr lang="en-US" sz="2000" dirty="0">
                          <a:effectLst/>
                          <a:latin typeface="Times New Roman" panose="02020603050405020304" pitchFamily="18" charset="0"/>
                          <a:cs typeface="Times New Roman" panose="02020603050405020304" pitchFamily="18" charset="0"/>
                        </a:rPr>
                        <a:t>N= NS = 120f/P</a:t>
                      </a:r>
                      <a:br>
                        <a:rPr lang="en-US" sz="2000" dirty="0">
                          <a:effectLst/>
                          <a:latin typeface="Times New Roman" panose="02020603050405020304" pitchFamily="18" charset="0"/>
                          <a:cs typeface="Times New Roman" panose="02020603050405020304" pitchFamily="18" charset="0"/>
                        </a:rPr>
                      </a:br>
                      <a:endParaRPr lang="en-US" sz="2000" dirty="0">
                        <a:effectLst/>
                        <a:latin typeface="Times New Roman" panose="02020603050405020304" pitchFamily="18" charset="0"/>
                        <a:cs typeface="Times New Roman" panose="02020603050405020304" pitchFamily="18" charset="0"/>
                      </a:endParaRPr>
                    </a:p>
                  </a:txBody>
                  <a:tcPr marL="67537" marR="67537" marT="33768" marB="33768">
                    <a:lnL>
                      <a:noFill/>
                    </a:lnL>
                    <a:lnR>
                      <a:noFill/>
                    </a:lnR>
                    <a:lnT>
                      <a:noFill/>
                    </a:lnT>
                    <a:lnB>
                      <a:noFill/>
                    </a:lnB>
                    <a:solidFill>
                      <a:srgbClr val="FFFFFF"/>
                    </a:solidFill>
                  </a:tcPr>
                </a:tc>
                <a:tc>
                  <a:txBody>
                    <a:bodyPr/>
                    <a:lstStyle/>
                    <a:p>
                      <a:pPr algn="l" fontAlgn="t"/>
                      <a:r>
                        <a:rPr lang="en-US" sz="2000">
                          <a:effectLst/>
                          <a:latin typeface="Times New Roman" panose="02020603050405020304" pitchFamily="18" charset="0"/>
                          <a:cs typeface="Times New Roman" panose="02020603050405020304" pitchFamily="18" charset="0"/>
                        </a:rPr>
                        <a:t>Asynchronous motor is a machine whose rotor rotates at the speed less than the synchronous speed.</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N &lt; NS</a:t>
                      </a:r>
                      <a:br>
                        <a:rPr lang="en-US" sz="2000">
                          <a:effectLst/>
                          <a:latin typeface="Times New Roman" panose="02020603050405020304" pitchFamily="18" charset="0"/>
                          <a:cs typeface="Times New Roman" panose="02020603050405020304" pitchFamily="18" charset="0"/>
                        </a:rPr>
                      </a:br>
                      <a:endParaRPr lang="en-US" sz="2000">
                        <a:effectLst/>
                        <a:latin typeface="Times New Roman" panose="02020603050405020304" pitchFamily="18" charset="0"/>
                        <a:cs typeface="Times New Roman" panose="02020603050405020304" pitchFamily="18" charset="0"/>
                      </a:endParaRPr>
                    </a:p>
                  </a:txBody>
                  <a:tcPr marL="67537" marR="67537" marT="33768" marB="33768">
                    <a:lnL>
                      <a:noFill/>
                    </a:lnL>
                    <a:lnR>
                      <a:noFill/>
                    </a:lnR>
                    <a:lnT>
                      <a:noFill/>
                    </a:lnT>
                    <a:lnB>
                      <a:noFill/>
                    </a:lnB>
                    <a:solidFill>
                      <a:srgbClr val="FFFFFF"/>
                    </a:solidFill>
                  </a:tcPr>
                </a:tc>
                <a:extLst>
                  <a:ext uri="{0D108BD9-81ED-4DB2-BD59-A6C34878D82A}">
                    <a16:rowId xmlns:a16="http://schemas.microsoft.com/office/drawing/2014/main" val="638808530"/>
                  </a:ext>
                </a:extLst>
              </a:tr>
              <a:tr h="2063336">
                <a:tc>
                  <a:txBody>
                    <a:bodyPr/>
                    <a:lstStyle/>
                    <a:p>
                      <a:pPr algn="l" fontAlgn="t"/>
                      <a:r>
                        <a:rPr lang="en-IN" sz="2000" b="1" dirty="0">
                          <a:effectLst/>
                          <a:latin typeface="Times New Roman" panose="02020603050405020304" pitchFamily="18" charset="0"/>
                          <a:cs typeface="Times New Roman" panose="02020603050405020304" pitchFamily="18" charset="0"/>
                        </a:rPr>
                        <a:t>Type</a:t>
                      </a:r>
                    </a:p>
                  </a:txBody>
                  <a:tcPr marL="67537" marR="67537" marT="33768" marB="33768">
                    <a:lnL>
                      <a:noFill/>
                    </a:lnL>
                    <a:lnR>
                      <a:noFill/>
                    </a:lnR>
                    <a:lnT>
                      <a:noFill/>
                    </a:lnT>
                    <a:lnB>
                      <a:noFill/>
                    </a:lnB>
                    <a:solidFill>
                      <a:srgbClr val="FFFFFF"/>
                    </a:solidFill>
                  </a:tcPr>
                </a:tc>
                <a:tc>
                  <a:txBody>
                    <a:bodyPr/>
                    <a:lstStyle/>
                    <a:p>
                      <a:pPr algn="l" fontAlgn="t"/>
                      <a:r>
                        <a:rPr lang="en-US" sz="2000" dirty="0">
                          <a:effectLst/>
                          <a:latin typeface="Times New Roman" panose="02020603050405020304" pitchFamily="18" charset="0"/>
                          <a:cs typeface="Times New Roman" panose="02020603050405020304" pitchFamily="18" charset="0"/>
                        </a:rPr>
                        <a:t>Brushless motor, Variable Reluctance Motor, Switched Reluctance Motor and Hysteresis motor are the synchronous motor.</a:t>
                      </a:r>
                    </a:p>
                  </a:txBody>
                  <a:tcPr marL="67537" marR="67537" marT="33768" marB="33768">
                    <a:lnL>
                      <a:noFill/>
                    </a:lnL>
                    <a:lnR>
                      <a:noFill/>
                    </a:lnR>
                    <a:lnT>
                      <a:noFill/>
                    </a:lnT>
                    <a:lnB>
                      <a:noFill/>
                    </a:lnB>
                    <a:solidFill>
                      <a:srgbClr val="FFFFFF"/>
                    </a:solidFill>
                  </a:tcPr>
                </a:tc>
                <a:tc>
                  <a:txBody>
                    <a:bodyPr/>
                    <a:lstStyle/>
                    <a:p>
                      <a:pPr algn="l" fontAlgn="t"/>
                      <a:r>
                        <a:rPr lang="en-US" sz="2000">
                          <a:effectLst/>
                          <a:latin typeface="Times New Roman" panose="02020603050405020304" pitchFamily="18" charset="0"/>
                          <a:cs typeface="Times New Roman" panose="02020603050405020304" pitchFamily="18" charset="0"/>
                        </a:rPr>
                        <a:t>AC Induction Motor is known as the Asynchronous Motor.</a:t>
                      </a:r>
                    </a:p>
                  </a:txBody>
                  <a:tcPr marL="67537" marR="67537" marT="33768" marB="33768">
                    <a:lnL>
                      <a:noFill/>
                    </a:lnL>
                    <a:lnR>
                      <a:noFill/>
                    </a:lnR>
                    <a:lnT>
                      <a:noFill/>
                    </a:lnT>
                    <a:lnB>
                      <a:noFill/>
                    </a:lnB>
                    <a:solidFill>
                      <a:srgbClr val="FFFFFF"/>
                    </a:solidFill>
                  </a:tcPr>
                </a:tc>
                <a:extLst>
                  <a:ext uri="{0D108BD9-81ED-4DB2-BD59-A6C34878D82A}">
                    <a16:rowId xmlns:a16="http://schemas.microsoft.com/office/drawing/2014/main" val="633782068"/>
                  </a:ext>
                </a:extLst>
              </a:tr>
              <a:tr h="825335">
                <a:tc>
                  <a:txBody>
                    <a:bodyPr/>
                    <a:lstStyle/>
                    <a:p>
                      <a:pPr algn="l" fontAlgn="t"/>
                      <a:r>
                        <a:rPr lang="en-IN" sz="2000" b="1" dirty="0">
                          <a:effectLst/>
                          <a:latin typeface="Times New Roman" panose="02020603050405020304" pitchFamily="18" charset="0"/>
                          <a:cs typeface="Times New Roman" panose="02020603050405020304" pitchFamily="18" charset="0"/>
                        </a:rPr>
                        <a:t>Slip</a:t>
                      </a:r>
                    </a:p>
                  </a:txBody>
                  <a:tcPr marL="67537" marR="67537" marT="33768" marB="33768">
                    <a:lnL>
                      <a:noFill/>
                    </a:lnL>
                    <a:lnR>
                      <a:noFill/>
                    </a:lnR>
                    <a:lnT>
                      <a:noFill/>
                    </a:lnT>
                    <a:lnB>
                      <a:noFill/>
                    </a:lnB>
                    <a:solidFill>
                      <a:srgbClr val="FFFFFF"/>
                    </a:solidFill>
                  </a:tcPr>
                </a:tc>
                <a:tc>
                  <a:txBody>
                    <a:bodyPr/>
                    <a:lstStyle/>
                    <a:p>
                      <a:pPr algn="l" fontAlgn="t"/>
                      <a:r>
                        <a:rPr lang="en-US" sz="2000" dirty="0">
                          <a:effectLst/>
                          <a:latin typeface="Times New Roman" panose="02020603050405020304" pitchFamily="18" charset="0"/>
                          <a:cs typeface="Times New Roman" panose="02020603050405020304" pitchFamily="18" charset="0"/>
                        </a:rPr>
                        <a:t>Does not have slip. The value of slip is zero.</a:t>
                      </a:r>
                    </a:p>
                  </a:txBody>
                  <a:tcPr marL="67537" marR="67537" marT="33768" marB="33768">
                    <a:lnL>
                      <a:noFill/>
                    </a:lnL>
                    <a:lnR>
                      <a:noFill/>
                    </a:lnR>
                    <a:lnT>
                      <a:noFill/>
                    </a:lnT>
                    <a:lnB>
                      <a:noFill/>
                    </a:lnB>
                    <a:solidFill>
                      <a:srgbClr val="FFFFFF"/>
                    </a:solidFill>
                  </a:tcPr>
                </a:tc>
                <a:tc>
                  <a:txBody>
                    <a:bodyPr/>
                    <a:lstStyle/>
                    <a:p>
                      <a:pPr algn="l" fontAlgn="t"/>
                      <a:r>
                        <a:rPr lang="en-US" sz="2000" dirty="0">
                          <a:effectLst/>
                          <a:latin typeface="Times New Roman" panose="02020603050405020304" pitchFamily="18" charset="0"/>
                          <a:cs typeface="Times New Roman" panose="02020603050405020304" pitchFamily="18" charset="0"/>
                        </a:rPr>
                        <a:t>Have slip therefore the value of slip is not equal to zero.</a:t>
                      </a:r>
                    </a:p>
                  </a:txBody>
                  <a:tcPr marL="67537" marR="67537" marT="33768" marB="33768">
                    <a:lnL>
                      <a:noFill/>
                    </a:lnL>
                    <a:lnR>
                      <a:noFill/>
                    </a:lnR>
                    <a:lnT>
                      <a:noFill/>
                    </a:lnT>
                    <a:lnB>
                      <a:noFill/>
                    </a:lnB>
                    <a:solidFill>
                      <a:srgbClr val="FFFFFF"/>
                    </a:solidFill>
                  </a:tcPr>
                </a:tc>
                <a:extLst>
                  <a:ext uri="{0D108BD9-81ED-4DB2-BD59-A6C34878D82A}">
                    <a16:rowId xmlns:a16="http://schemas.microsoft.com/office/drawing/2014/main" val="3340550147"/>
                  </a:ext>
                </a:extLst>
              </a:tr>
            </a:tbl>
          </a:graphicData>
        </a:graphic>
      </p:graphicFrame>
    </p:spTree>
    <p:extLst>
      <p:ext uri="{BB962C8B-B14F-4D97-AF65-F5344CB8AC3E}">
        <p14:creationId xmlns:p14="http://schemas.microsoft.com/office/powerpoint/2010/main" val="305020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075543132"/>
              </p:ext>
            </p:extLst>
          </p:nvPr>
        </p:nvGraphicFramePr>
        <p:xfrm>
          <a:off x="401782" y="304799"/>
          <a:ext cx="10903527" cy="6569728"/>
        </p:xfrm>
        <a:graphic>
          <a:graphicData uri="http://schemas.openxmlformats.org/drawingml/2006/table">
            <a:tbl>
              <a:tblPr/>
              <a:tblGrid>
                <a:gridCol w="3634509">
                  <a:extLst>
                    <a:ext uri="{9D8B030D-6E8A-4147-A177-3AD203B41FA5}">
                      <a16:colId xmlns:a16="http://schemas.microsoft.com/office/drawing/2014/main" val="1053459807"/>
                    </a:ext>
                  </a:extLst>
                </a:gridCol>
                <a:gridCol w="3634509">
                  <a:extLst>
                    <a:ext uri="{9D8B030D-6E8A-4147-A177-3AD203B41FA5}">
                      <a16:colId xmlns:a16="http://schemas.microsoft.com/office/drawing/2014/main" val="270690887"/>
                    </a:ext>
                  </a:extLst>
                </a:gridCol>
                <a:gridCol w="3634509">
                  <a:extLst>
                    <a:ext uri="{9D8B030D-6E8A-4147-A177-3AD203B41FA5}">
                      <a16:colId xmlns:a16="http://schemas.microsoft.com/office/drawing/2014/main" val="3157403255"/>
                    </a:ext>
                  </a:extLst>
                </a:gridCol>
              </a:tblGrid>
              <a:tr h="761867">
                <a:tc>
                  <a:txBody>
                    <a:bodyPr/>
                    <a:lstStyle/>
                    <a:p>
                      <a:pPr algn="l" fontAlgn="t"/>
                      <a:r>
                        <a:rPr lang="en-IN" sz="1600" b="1" dirty="0">
                          <a:effectLst/>
                          <a:latin typeface="Times New Roman" panose="02020603050405020304" pitchFamily="18" charset="0"/>
                          <a:cs typeface="Times New Roman" panose="02020603050405020304" pitchFamily="18" charset="0"/>
                        </a:rPr>
                        <a:t>Additional power source</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It requires an additional DC power source to initially rotate the rotor near to the synchronous speed</a:t>
                      </a:r>
                      <a:r>
                        <a:rPr lang="en-US" sz="1600" dirty="0" smtClean="0">
                          <a:effectLst/>
                          <a:latin typeface="Times New Roman" panose="02020603050405020304" pitchFamily="18" charset="0"/>
                          <a:cs typeface="Times New Roman" panose="02020603050405020304" pitchFamily="18" charset="0"/>
                        </a:rPr>
                        <a:t>.</a:t>
                      </a:r>
                    </a:p>
                    <a:p>
                      <a:pPr algn="l" fontAlgn="t"/>
                      <a:endParaRPr lang="en-US" sz="1600" dirty="0">
                        <a:effectLst/>
                        <a:latin typeface="Times New Roman" panose="02020603050405020304" pitchFamily="18" charset="0"/>
                        <a:cs typeface="Times New Roman" panose="02020603050405020304" pitchFamily="18" charset="0"/>
                      </a:endParaRPr>
                    </a:p>
                  </a:txBody>
                  <a:tcPr marL="25152" marR="25152" marT="12576" marB="12576">
                    <a:lnL>
                      <a:noFill/>
                    </a:lnL>
                    <a:lnR>
                      <a:noFill/>
                    </a:lnR>
                    <a:lnT>
                      <a:noFill/>
                    </a:lnT>
                    <a:lnB>
                      <a:noFill/>
                    </a:lnB>
                    <a:solidFill>
                      <a:srgbClr val="FFFFFF"/>
                    </a:solidFill>
                  </a:tcPr>
                </a:tc>
                <a:tc>
                  <a:txBody>
                    <a:bodyPr/>
                    <a:lstStyle/>
                    <a:p>
                      <a:pPr algn="l" fontAlgn="t"/>
                      <a:r>
                        <a:rPr lang="en-US" sz="1600">
                          <a:effectLst/>
                          <a:latin typeface="Times New Roman" panose="02020603050405020304" pitchFamily="18" charset="0"/>
                          <a:cs typeface="Times New Roman" panose="02020603050405020304" pitchFamily="18" charset="0"/>
                        </a:rPr>
                        <a:t>It does not require any additional starting source.</a:t>
                      </a:r>
                    </a:p>
                  </a:txBody>
                  <a:tcPr marL="25152" marR="25152" marT="12576" marB="12576">
                    <a:lnL>
                      <a:noFill/>
                    </a:lnL>
                    <a:lnR>
                      <a:noFill/>
                    </a:lnR>
                    <a:lnT>
                      <a:noFill/>
                    </a:lnT>
                    <a:lnB>
                      <a:noFill/>
                    </a:lnB>
                    <a:solidFill>
                      <a:srgbClr val="FFFFFF"/>
                    </a:solidFill>
                  </a:tcPr>
                </a:tc>
                <a:extLst>
                  <a:ext uri="{0D108BD9-81ED-4DB2-BD59-A6C34878D82A}">
                    <a16:rowId xmlns:a16="http://schemas.microsoft.com/office/drawing/2014/main" val="3159127996"/>
                  </a:ext>
                </a:extLst>
              </a:tr>
              <a:tr h="335956">
                <a:tc>
                  <a:txBody>
                    <a:bodyPr/>
                    <a:lstStyle/>
                    <a:p>
                      <a:pPr algn="l" fontAlgn="t"/>
                      <a:r>
                        <a:rPr lang="en-IN" sz="1600" b="1" dirty="0">
                          <a:effectLst/>
                          <a:latin typeface="Times New Roman" panose="02020603050405020304" pitchFamily="18" charset="0"/>
                          <a:cs typeface="Times New Roman" panose="02020603050405020304" pitchFamily="18" charset="0"/>
                        </a:rPr>
                        <a:t>Slip ring and brushes</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Slip ring and brushes are required</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Slip ring and brushes are not required</a:t>
                      </a:r>
                      <a:r>
                        <a:rPr lang="en-US" sz="1600" dirty="0" smtClean="0">
                          <a:effectLst/>
                          <a:latin typeface="Times New Roman" panose="02020603050405020304" pitchFamily="18" charset="0"/>
                          <a:cs typeface="Times New Roman" panose="02020603050405020304" pitchFamily="18" charset="0"/>
                        </a:rPr>
                        <a:t>.</a:t>
                      </a:r>
                    </a:p>
                    <a:p>
                      <a:pPr algn="l" fontAlgn="t"/>
                      <a:endParaRPr lang="en-US" sz="1600" dirty="0">
                        <a:effectLst/>
                        <a:latin typeface="Times New Roman" panose="02020603050405020304" pitchFamily="18" charset="0"/>
                        <a:cs typeface="Times New Roman" panose="02020603050405020304" pitchFamily="18" charset="0"/>
                      </a:endParaRPr>
                    </a:p>
                  </a:txBody>
                  <a:tcPr marL="25152" marR="25152" marT="12576" marB="12576">
                    <a:lnL>
                      <a:noFill/>
                    </a:lnL>
                    <a:lnR>
                      <a:noFill/>
                    </a:lnR>
                    <a:lnT>
                      <a:noFill/>
                    </a:lnT>
                    <a:lnB>
                      <a:noFill/>
                    </a:lnB>
                    <a:solidFill>
                      <a:srgbClr val="FFFFFF"/>
                    </a:solidFill>
                  </a:tcPr>
                </a:tc>
                <a:extLst>
                  <a:ext uri="{0D108BD9-81ED-4DB2-BD59-A6C34878D82A}">
                    <a16:rowId xmlns:a16="http://schemas.microsoft.com/office/drawing/2014/main" val="1643842831"/>
                  </a:ext>
                </a:extLst>
              </a:tr>
              <a:tr h="537531">
                <a:tc>
                  <a:txBody>
                    <a:bodyPr/>
                    <a:lstStyle/>
                    <a:p>
                      <a:pPr algn="l" fontAlgn="t"/>
                      <a:r>
                        <a:rPr lang="en-IN" sz="1600" b="1" dirty="0">
                          <a:effectLst/>
                          <a:latin typeface="Times New Roman" panose="02020603050405020304" pitchFamily="18" charset="0"/>
                          <a:cs typeface="Times New Roman" panose="02020603050405020304" pitchFamily="18" charset="0"/>
                        </a:rPr>
                        <a:t>Cost</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Synchronous motor is costly as compared to Asynchronous </a:t>
                      </a:r>
                      <a:r>
                        <a:rPr lang="en-US" sz="1600" dirty="0" smtClean="0">
                          <a:effectLst/>
                          <a:latin typeface="Times New Roman" panose="02020603050405020304" pitchFamily="18" charset="0"/>
                          <a:cs typeface="Times New Roman" panose="02020603050405020304" pitchFamily="18" charset="0"/>
                        </a:rPr>
                        <a:t>motor</a:t>
                      </a:r>
                    </a:p>
                    <a:p>
                      <a:pPr algn="l" fontAlgn="t"/>
                      <a:endParaRPr lang="en-US" sz="1600" dirty="0">
                        <a:effectLst/>
                        <a:latin typeface="Times New Roman" panose="02020603050405020304" pitchFamily="18" charset="0"/>
                        <a:cs typeface="Times New Roman" panose="02020603050405020304" pitchFamily="18" charset="0"/>
                      </a:endParaRPr>
                    </a:p>
                  </a:txBody>
                  <a:tcPr marL="25152" marR="25152" marT="12576" marB="12576">
                    <a:lnL>
                      <a:noFill/>
                    </a:lnL>
                    <a:lnR>
                      <a:noFill/>
                    </a:lnR>
                    <a:lnT>
                      <a:noFill/>
                    </a:lnT>
                    <a:lnB>
                      <a:noFill/>
                    </a:lnB>
                    <a:solidFill>
                      <a:srgbClr val="FFFFFF"/>
                    </a:solidFill>
                  </a:tcPr>
                </a:tc>
                <a:tc>
                  <a:txBody>
                    <a:bodyPr/>
                    <a:lstStyle/>
                    <a:p>
                      <a:pPr algn="l" fontAlgn="t"/>
                      <a:r>
                        <a:rPr lang="en-IN" sz="1600">
                          <a:effectLst/>
                          <a:latin typeface="Times New Roman" panose="02020603050405020304" pitchFamily="18" charset="0"/>
                          <a:cs typeface="Times New Roman" panose="02020603050405020304" pitchFamily="18" charset="0"/>
                        </a:rPr>
                        <a:t>Less costly</a:t>
                      </a:r>
                    </a:p>
                  </a:txBody>
                  <a:tcPr marL="25152" marR="25152" marT="12576" marB="12576">
                    <a:lnL>
                      <a:noFill/>
                    </a:lnL>
                    <a:lnR>
                      <a:noFill/>
                    </a:lnR>
                    <a:lnT>
                      <a:noFill/>
                    </a:lnT>
                    <a:lnB>
                      <a:noFill/>
                    </a:lnB>
                    <a:solidFill>
                      <a:srgbClr val="FFFFFF"/>
                    </a:solidFill>
                  </a:tcPr>
                </a:tc>
                <a:extLst>
                  <a:ext uri="{0D108BD9-81ED-4DB2-BD59-A6C34878D82A}">
                    <a16:rowId xmlns:a16="http://schemas.microsoft.com/office/drawing/2014/main" val="882578708"/>
                  </a:ext>
                </a:extLst>
              </a:tr>
              <a:tr h="516352">
                <a:tc>
                  <a:txBody>
                    <a:bodyPr/>
                    <a:lstStyle/>
                    <a:p>
                      <a:pPr algn="l" fontAlgn="t"/>
                      <a:r>
                        <a:rPr lang="en-IN" sz="1600" b="1" dirty="0">
                          <a:effectLst/>
                          <a:latin typeface="Times New Roman" panose="02020603050405020304" pitchFamily="18" charset="0"/>
                          <a:cs typeface="Times New Roman" panose="02020603050405020304" pitchFamily="18" charset="0"/>
                        </a:rPr>
                        <a:t>Efficiency</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Efficiency is greater than Asynchronous motor.</a:t>
                      </a:r>
                    </a:p>
                  </a:txBody>
                  <a:tcPr marL="25152" marR="25152" marT="12576" marB="12576">
                    <a:lnL>
                      <a:noFill/>
                    </a:lnL>
                    <a:lnR>
                      <a:noFill/>
                    </a:lnR>
                    <a:lnT>
                      <a:noFill/>
                    </a:lnT>
                    <a:lnB>
                      <a:noFill/>
                    </a:lnB>
                    <a:solidFill>
                      <a:srgbClr val="FFFFFF"/>
                    </a:solidFill>
                  </a:tcPr>
                </a:tc>
                <a:tc>
                  <a:txBody>
                    <a:bodyPr/>
                    <a:lstStyle/>
                    <a:p>
                      <a:pPr algn="l" fontAlgn="t"/>
                      <a:r>
                        <a:rPr lang="en-IN" sz="1600">
                          <a:effectLst/>
                          <a:latin typeface="Times New Roman" panose="02020603050405020304" pitchFamily="18" charset="0"/>
                          <a:cs typeface="Times New Roman" panose="02020603050405020304" pitchFamily="18" charset="0"/>
                        </a:rPr>
                        <a:t>Less efficient</a:t>
                      </a:r>
                    </a:p>
                  </a:txBody>
                  <a:tcPr marL="25152" marR="25152" marT="12576" marB="12576">
                    <a:lnL>
                      <a:noFill/>
                    </a:lnL>
                    <a:lnR>
                      <a:noFill/>
                    </a:lnR>
                    <a:lnT>
                      <a:noFill/>
                    </a:lnT>
                    <a:lnB>
                      <a:noFill/>
                    </a:lnB>
                    <a:solidFill>
                      <a:srgbClr val="FFFFFF"/>
                    </a:solidFill>
                  </a:tcPr>
                </a:tc>
                <a:extLst>
                  <a:ext uri="{0D108BD9-81ED-4DB2-BD59-A6C34878D82A}">
                    <a16:rowId xmlns:a16="http://schemas.microsoft.com/office/drawing/2014/main" val="2085581983"/>
                  </a:ext>
                </a:extLst>
              </a:tr>
              <a:tr h="761867">
                <a:tc>
                  <a:txBody>
                    <a:bodyPr/>
                    <a:lstStyle/>
                    <a:p>
                      <a:pPr algn="l" fontAlgn="t"/>
                      <a:r>
                        <a:rPr lang="en-IN" sz="1600" b="1" dirty="0">
                          <a:effectLst/>
                          <a:latin typeface="Times New Roman" panose="02020603050405020304" pitchFamily="18" charset="0"/>
                          <a:cs typeface="Times New Roman" panose="02020603050405020304" pitchFamily="18" charset="0"/>
                        </a:rPr>
                        <a:t>Power factor</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By changing excitation the power factor can be adjusted accordingly as lagging, leading or unity</a:t>
                      </a:r>
                      <a:r>
                        <a:rPr lang="en-US" sz="1600" dirty="0" smtClean="0">
                          <a:effectLst/>
                          <a:latin typeface="Times New Roman" panose="02020603050405020304" pitchFamily="18" charset="0"/>
                          <a:cs typeface="Times New Roman" panose="02020603050405020304" pitchFamily="18" charset="0"/>
                        </a:rPr>
                        <a:t>.</a:t>
                      </a:r>
                    </a:p>
                    <a:p>
                      <a:pPr algn="l" fontAlgn="t"/>
                      <a:endParaRPr lang="en-US" sz="1600" dirty="0">
                        <a:effectLst/>
                        <a:latin typeface="Times New Roman" panose="02020603050405020304" pitchFamily="18" charset="0"/>
                        <a:cs typeface="Times New Roman" panose="02020603050405020304" pitchFamily="18" charset="0"/>
                      </a:endParaRP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Asynchronous motor runs only at a lagging power factor.</a:t>
                      </a:r>
                    </a:p>
                  </a:txBody>
                  <a:tcPr marL="25152" marR="25152" marT="12576" marB="12576">
                    <a:lnL>
                      <a:noFill/>
                    </a:lnL>
                    <a:lnR>
                      <a:noFill/>
                    </a:lnR>
                    <a:lnT>
                      <a:noFill/>
                    </a:lnT>
                    <a:lnB>
                      <a:noFill/>
                    </a:lnB>
                    <a:solidFill>
                      <a:srgbClr val="FFFFFF"/>
                    </a:solidFill>
                  </a:tcPr>
                </a:tc>
                <a:extLst>
                  <a:ext uri="{0D108BD9-81ED-4DB2-BD59-A6C34878D82A}">
                    <a16:rowId xmlns:a16="http://schemas.microsoft.com/office/drawing/2014/main" val="3286897980"/>
                  </a:ext>
                </a:extLst>
              </a:tr>
              <a:tr h="537531">
                <a:tc>
                  <a:txBody>
                    <a:bodyPr/>
                    <a:lstStyle/>
                    <a:p>
                      <a:pPr algn="l" fontAlgn="t"/>
                      <a:r>
                        <a:rPr lang="en-IN" sz="1600" b="1" dirty="0">
                          <a:effectLst/>
                          <a:latin typeface="Times New Roman" panose="02020603050405020304" pitchFamily="18" charset="0"/>
                          <a:cs typeface="Times New Roman" panose="02020603050405020304" pitchFamily="18" charset="0"/>
                        </a:rPr>
                        <a:t>Current supply</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Current is given to the rotor of the synchronous motor</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The rotor of Asynchronous motor does not require any current</a:t>
                      </a:r>
                      <a:r>
                        <a:rPr lang="en-US" sz="1600" dirty="0" smtClean="0">
                          <a:effectLst/>
                          <a:latin typeface="Times New Roman" panose="02020603050405020304" pitchFamily="18" charset="0"/>
                          <a:cs typeface="Times New Roman" panose="02020603050405020304" pitchFamily="18" charset="0"/>
                        </a:rPr>
                        <a:t>.</a:t>
                      </a:r>
                    </a:p>
                    <a:p>
                      <a:pPr algn="l" fontAlgn="t"/>
                      <a:endParaRPr lang="en-US" sz="1600" dirty="0">
                        <a:effectLst/>
                        <a:latin typeface="Times New Roman" panose="02020603050405020304" pitchFamily="18" charset="0"/>
                        <a:cs typeface="Times New Roman" panose="02020603050405020304" pitchFamily="18" charset="0"/>
                      </a:endParaRPr>
                    </a:p>
                  </a:txBody>
                  <a:tcPr marL="25152" marR="25152" marT="12576" marB="12576">
                    <a:lnL>
                      <a:noFill/>
                    </a:lnL>
                    <a:lnR>
                      <a:noFill/>
                    </a:lnR>
                    <a:lnT>
                      <a:noFill/>
                    </a:lnT>
                    <a:lnB>
                      <a:noFill/>
                    </a:lnB>
                    <a:solidFill>
                      <a:srgbClr val="FFFFFF"/>
                    </a:solidFill>
                  </a:tcPr>
                </a:tc>
                <a:extLst>
                  <a:ext uri="{0D108BD9-81ED-4DB2-BD59-A6C34878D82A}">
                    <a16:rowId xmlns:a16="http://schemas.microsoft.com/office/drawing/2014/main" val="2534187806"/>
                  </a:ext>
                </a:extLst>
              </a:tr>
              <a:tr h="537531">
                <a:tc>
                  <a:txBody>
                    <a:bodyPr/>
                    <a:lstStyle/>
                    <a:p>
                      <a:pPr algn="l" fontAlgn="t"/>
                      <a:r>
                        <a:rPr lang="en-IN" sz="1600" b="1" dirty="0">
                          <a:effectLst/>
                          <a:latin typeface="Times New Roman" panose="02020603050405020304" pitchFamily="18" charset="0"/>
                          <a:cs typeface="Times New Roman" panose="02020603050405020304" pitchFamily="18" charset="0"/>
                        </a:rPr>
                        <a:t>Speed</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The Speed of the motor does not depend on the variation in the load. It is constant.</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The Speed of the Asynchronous motor </a:t>
                      </a:r>
                      <a:endParaRPr lang="en-US" sz="1600" dirty="0" smtClean="0">
                        <a:effectLst/>
                        <a:latin typeface="Times New Roman" panose="02020603050405020304" pitchFamily="18" charset="0"/>
                        <a:cs typeface="Times New Roman" panose="02020603050405020304" pitchFamily="18" charset="0"/>
                      </a:endParaRPr>
                    </a:p>
                    <a:p>
                      <a:pPr algn="l" fontAlgn="t"/>
                      <a:r>
                        <a:rPr lang="en-US" sz="1600" dirty="0" smtClean="0">
                          <a:effectLst/>
                          <a:latin typeface="Times New Roman" panose="02020603050405020304" pitchFamily="18" charset="0"/>
                          <a:cs typeface="Times New Roman" panose="02020603050405020304" pitchFamily="18" charset="0"/>
                        </a:rPr>
                        <a:t>decreases </a:t>
                      </a:r>
                      <a:r>
                        <a:rPr lang="en-US" sz="1600" dirty="0">
                          <a:effectLst/>
                          <a:latin typeface="Times New Roman" panose="02020603050405020304" pitchFamily="18" charset="0"/>
                          <a:cs typeface="Times New Roman" panose="02020603050405020304" pitchFamily="18" charset="0"/>
                        </a:rPr>
                        <a:t>with the increasing load</a:t>
                      </a:r>
                      <a:r>
                        <a:rPr lang="en-US" sz="1600" dirty="0" smtClean="0">
                          <a:effectLst/>
                          <a:latin typeface="Times New Roman" panose="02020603050405020304" pitchFamily="18" charset="0"/>
                          <a:cs typeface="Times New Roman" panose="02020603050405020304" pitchFamily="18" charset="0"/>
                        </a:rPr>
                        <a:t>.</a:t>
                      </a:r>
                    </a:p>
                    <a:p>
                      <a:pPr algn="l" fontAlgn="t"/>
                      <a:endParaRPr lang="en-US" sz="1600" dirty="0">
                        <a:effectLst/>
                        <a:latin typeface="Times New Roman" panose="02020603050405020304" pitchFamily="18" charset="0"/>
                        <a:cs typeface="Times New Roman" panose="02020603050405020304" pitchFamily="18" charset="0"/>
                      </a:endParaRPr>
                    </a:p>
                  </a:txBody>
                  <a:tcPr marL="25152" marR="25152" marT="12576" marB="12576">
                    <a:lnL>
                      <a:noFill/>
                    </a:lnL>
                    <a:lnR>
                      <a:noFill/>
                    </a:lnR>
                    <a:lnT>
                      <a:noFill/>
                    </a:lnT>
                    <a:lnB>
                      <a:noFill/>
                    </a:lnB>
                    <a:solidFill>
                      <a:srgbClr val="FFFFFF"/>
                    </a:solidFill>
                  </a:tcPr>
                </a:tc>
                <a:extLst>
                  <a:ext uri="{0D108BD9-81ED-4DB2-BD59-A6C34878D82A}">
                    <a16:rowId xmlns:a16="http://schemas.microsoft.com/office/drawing/2014/main" val="2282833383"/>
                  </a:ext>
                </a:extLst>
              </a:tr>
              <a:tr h="270839">
                <a:tc>
                  <a:txBody>
                    <a:bodyPr/>
                    <a:lstStyle/>
                    <a:p>
                      <a:pPr algn="l" fontAlgn="t"/>
                      <a:r>
                        <a:rPr lang="en-IN" sz="1600" b="1" dirty="0">
                          <a:effectLst/>
                          <a:latin typeface="Times New Roman" panose="02020603050405020304" pitchFamily="18" charset="0"/>
                          <a:cs typeface="Times New Roman" panose="02020603050405020304" pitchFamily="18" charset="0"/>
                        </a:rPr>
                        <a:t>Self starting</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Synchronous motor is not self starting</a:t>
                      </a:r>
                    </a:p>
                  </a:txBody>
                  <a:tcPr marL="25152" marR="25152" marT="12576" marB="12576">
                    <a:lnL>
                      <a:noFill/>
                    </a:lnL>
                    <a:lnR>
                      <a:noFill/>
                    </a:lnR>
                    <a:lnT>
                      <a:noFill/>
                    </a:lnT>
                    <a:lnB>
                      <a:noFill/>
                    </a:lnB>
                    <a:solidFill>
                      <a:srgbClr val="FFFFFF"/>
                    </a:solidFill>
                  </a:tcPr>
                </a:tc>
                <a:tc>
                  <a:txBody>
                    <a:bodyPr/>
                    <a:lstStyle/>
                    <a:p>
                      <a:pPr algn="l" fontAlgn="t"/>
                      <a:r>
                        <a:rPr lang="en-IN" sz="1600" dirty="0">
                          <a:effectLst/>
                          <a:latin typeface="Times New Roman" panose="02020603050405020304" pitchFamily="18" charset="0"/>
                          <a:cs typeface="Times New Roman" panose="02020603050405020304" pitchFamily="18" charset="0"/>
                        </a:rPr>
                        <a:t>It is self </a:t>
                      </a:r>
                      <a:r>
                        <a:rPr lang="en-IN" sz="1600" dirty="0" smtClean="0">
                          <a:effectLst/>
                          <a:latin typeface="Times New Roman" panose="02020603050405020304" pitchFamily="18" charset="0"/>
                          <a:cs typeface="Times New Roman" panose="02020603050405020304" pitchFamily="18" charset="0"/>
                        </a:rPr>
                        <a:t>starting</a:t>
                      </a:r>
                    </a:p>
                    <a:p>
                      <a:pPr algn="l" fontAlgn="t"/>
                      <a:endParaRPr lang="en-IN" sz="1600" dirty="0">
                        <a:effectLst/>
                        <a:latin typeface="Times New Roman" panose="02020603050405020304" pitchFamily="18" charset="0"/>
                        <a:cs typeface="Times New Roman" panose="02020603050405020304" pitchFamily="18" charset="0"/>
                      </a:endParaRPr>
                    </a:p>
                  </a:txBody>
                  <a:tcPr marL="25152" marR="25152" marT="12576" marB="12576">
                    <a:lnL>
                      <a:noFill/>
                    </a:lnL>
                    <a:lnR>
                      <a:noFill/>
                    </a:lnR>
                    <a:lnT>
                      <a:noFill/>
                    </a:lnT>
                    <a:lnB>
                      <a:noFill/>
                    </a:lnB>
                    <a:solidFill>
                      <a:srgbClr val="FFFFFF"/>
                    </a:solidFill>
                  </a:tcPr>
                </a:tc>
                <a:extLst>
                  <a:ext uri="{0D108BD9-81ED-4DB2-BD59-A6C34878D82A}">
                    <a16:rowId xmlns:a16="http://schemas.microsoft.com/office/drawing/2014/main" val="1200094592"/>
                  </a:ext>
                </a:extLst>
              </a:tr>
              <a:tr h="537531">
                <a:tc>
                  <a:txBody>
                    <a:bodyPr/>
                    <a:lstStyle/>
                    <a:p>
                      <a:pPr algn="l" fontAlgn="t"/>
                      <a:r>
                        <a:rPr lang="en-IN" sz="1600" b="1" dirty="0">
                          <a:effectLst/>
                          <a:latin typeface="Times New Roman" panose="02020603050405020304" pitchFamily="18" charset="0"/>
                          <a:cs typeface="Times New Roman" panose="02020603050405020304" pitchFamily="18" charset="0"/>
                        </a:rPr>
                        <a:t>Affect in torque</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Change in applied voltage does not affect the torque of the synchronous motor</a:t>
                      </a:r>
                    </a:p>
                  </a:txBody>
                  <a:tcPr marL="25152" marR="25152" marT="12576" marB="12576">
                    <a:lnL>
                      <a:noFill/>
                    </a:lnL>
                    <a:lnR>
                      <a:noFill/>
                    </a:lnR>
                    <a:lnT>
                      <a:noFill/>
                    </a:lnT>
                    <a:lnB>
                      <a:noFill/>
                    </a:lnB>
                    <a:solidFill>
                      <a:srgbClr val="FFFFFF"/>
                    </a:solidFill>
                  </a:tcPr>
                </a:tc>
                <a:tc>
                  <a:txBody>
                    <a:bodyPr/>
                    <a:lstStyle/>
                    <a:p>
                      <a:pPr algn="l" fontAlgn="t"/>
                      <a:r>
                        <a:rPr lang="en-US" sz="1600" dirty="0">
                          <a:effectLst/>
                          <a:latin typeface="Times New Roman" panose="02020603050405020304" pitchFamily="18" charset="0"/>
                          <a:cs typeface="Times New Roman" panose="02020603050405020304" pitchFamily="18" charset="0"/>
                        </a:rPr>
                        <a:t>Change in applied voltage does affect the torque of the Asynchronous </a:t>
                      </a:r>
                      <a:r>
                        <a:rPr lang="en-US" sz="1600" dirty="0" smtClean="0">
                          <a:effectLst/>
                          <a:latin typeface="Times New Roman" panose="02020603050405020304" pitchFamily="18" charset="0"/>
                          <a:cs typeface="Times New Roman" panose="02020603050405020304" pitchFamily="18" charset="0"/>
                        </a:rPr>
                        <a:t>motor</a:t>
                      </a:r>
                    </a:p>
                    <a:p>
                      <a:pPr algn="l" fontAlgn="t"/>
                      <a:endParaRPr lang="en-US" sz="1600" dirty="0">
                        <a:effectLst/>
                        <a:latin typeface="Times New Roman" panose="02020603050405020304" pitchFamily="18" charset="0"/>
                        <a:cs typeface="Times New Roman" panose="02020603050405020304" pitchFamily="18" charset="0"/>
                      </a:endParaRPr>
                    </a:p>
                  </a:txBody>
                  <a:tcPr marL="25152" marR="25152" marT="12576" marB="12576">
                    <a:lnL>
                      <a:noFill/>
                    </a:lnL>
                    <a:lnR>
                      <a:noFill/>
                    </a:lnR>
                    <a:lnT>
                      <a:noFill/>
                    </a:lnT>
                    <a:lnB>
                      <a:noFill/>
                    </a:lnB>
                    <a:solidFill>
                      <a:srgbClr val="FFFFFF"/>
                    </a:solidFill>
                  </a:tcPr>
                </a:tc>
                <a:extLst>
                  <a:ext uri="{0D108BD9-81ED-4DB2-BD59-A6C34878D82A}">
                    <a16:rowId xmlns:a16="http://schemas.microsoft.com/office/drawing/2014/main" val="2325265465"/>
                  </a:ext>
                </a:extLst>
              </a:tr>
            </a:tbl>
          </a:graphicData>
        </a:graphic>
      </p:graphicFrame>
    </p:spTree>
    <p:extLst>
      <p:ext uri="{BB962C8B-B14F-4D97-AF65-F5344CB8AC3E}">
        <p14:creationId xmlns:p14="http://schemas.microsoft.com/office/powerpoint/2010/main" val="1958424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fontAlgn="t">
              <a:spcBef>
                <a:spcPts val="0"/>
              </a:spcBef>
            </a:pPr>
            <a:r>
              <a:rPr lang="en-IN" b="1" dirty="0">
                <a:solidFill>
                  <a:srgbClr val="000000"/>
                </a:solidFill>
                <a:latin typeface="Times New Roman" panose="02020603050405020304" pitchFamily="18" charset="0"/>
                <a:cs typeface="Times New Roman" panose="02020603050405020304" pitchFamily="18" charset="0"/>
              </a:rPr>
              <a:t>Operational speed</a:t>
            </a:r>
            <a:endParaRPr lang="en-IN" sz="3200" dirty="0">
              <a:latin typeface="Arial" panose="020B0604020202020204" pitchFamily="34" charset="0"/>
            </a:endParaRPr>
          </a:p>
          <a:p>
            <a:pPr marL="0" fontAlgn="t">
              <a:spcBef>
                <a:spcPts val="0"/>
              </a:spcBef>
            </a:pPr>
            <a:r>
              <a:rPr lang="en-US" dirty="0">
                <a:solidFill>
                  <a:srgbClr val="000000"/>
                </a:solidFill>
                <a:latin typeface="Times New Roman" panose="02020603050405020304" pitchFamily="18" charset="0"/>
                <a:cs typeface="Times New Roman" panose="02020603050405020304" pitchFamily="18" charset="0"/>
              </a:rPr>
              <a:t>They operate smoothly and relatively good at low speed that is below 300 rpm.</a:t>
            </a:r>
            <a:endParaRPr lang="en-IN" sz="3200" dirty="0">
              <a:latin typeface="Arial" panose="020B0604020202020204" pitchFamily="34" charset="0"/>
            </a:endParaRPr>
          </a:p>
          <a:p>
            <a:pPr marL="0" fontAlgn="t">
              <a:spcBef>
                <a:spcPts val="0"/>
              </a:spcBef>
            </a:pPr>
            <a:r>
              <a:rPr lang="en-US" dirty="0">
                <a:solidFill>
                  <a:srgbClr val="000000"/>
                </a:solidFill>
                <a:latin typeface="Times New Roman" panose="02020603050405020304" pitchFamily="18" charset="0"/>
                <a:cs typeface="Times New Roman" panose="02020603050405020304" pitchFamily="18" charset="0"/>
              </a:rPr>
              <a:t>Above 600 rpm speed motor operation is excellent.</a:t>
            </a:r>
            <a:endParaRPr lang="en-IN" sz="3200" dirty="0">
              <a:latin typeface="Arial" panose="020B0604020202020204" pitchFamily="34" charset="0"/>
            </a:endParaRPr>
          </a:p>
          <a:p>
            <a:pPr marL="0" fontAlgn="t">
              <a:spcBef>
                <a:spcPts val="0"/>
              </a:spcBef>
            </a:pPr>
            <a:r>
              <a:rPr lang="en-IN" b="1" dirty="0">
                <a:solidFill>
                  <a:srgbClr val="000000"/>
                </a:solidFill>
                <a:latin typeface="Times New Roman" panose="02020603050405020304" pitchFamily="18" charset="0"/>
                <a:cs typeface="Times New Roman" panose="02020603050405020304" pitchFamily="18" charset="0"/>
              </a:rPr>
              <a:t>Applications</a:t>
            </a:r>
            <a:endParaRPr lang="en-IN" sz="3200" dirty="0">
              <a:latin typeface="Arial" panose="020B0604020202020204" pitchFamily="34" charset="0"/>
            </a:endParaRPr>
          </a:p>
          <a:p>
            <a:pPr marL="0" fontAlgn="t">
              <a:spcBef>
                <a:spcPts val="0"/>
              </a:spcBef>
            </a:pPr>
            <a:r>
              <a:rPr lang="en-US" dirty="0">
                <a:solidFill>
                  <a:srgbClr val="000000"/>
                </a:solidFill>
                <a:latin typeface="Times New Roman" panose="02020603050405020304" pitchFamily="18" charset="0"/>
                <a:cs typeface="Times New Roman" panose="02020603050405020304" pitchFamily="18" charset="0"/>
              </a:rPr>
              <a:t>Synchronous motors are used in Power stations, manufacturing industries etc. it is also used as voltage controller.</a:t>
            </a:r>
            <a:endParaRPr lang="en-IN" sz="3200" dirty="0">
              <a:latin typeface="Arial" panose="020B0604020202020204" pitchFamily="34" charset="0"/>
            </a:endParaRPr>
          </a:p>
          <a:p>
            <a:pPr marL="0" fontAlgn="t">
              <a:spcBef>
                <a:spcPts val="0"/>
              </a:spcBef>
            </a:pPr>
            <a:r>
              <a:rPr lang="en-US" dirty="0">
                <a:solidFill>
                  <a:srgbClr val="000000"/>
                </a:solidFill>
                <a:latin typeface="Times New Roman" panose="02020603050405020304" pitchFamily="18" charset="0"/>
                <a:cs typeface="Times New Roman" panose="02020603050405020304" pitchFamily="18" charset="0"/>
              </a:rPr>
              <a:t>Used in Centrifugal pumps and fans, blowers, paper and textile mills, compressors and lifts. </a:t>
            </a:r>
            <a:r>
              <a:rPr lang="en-US" dirty="0" err="1">
                <a:solidFill>
                  <a:srgbClr val="000000"/>
                </a:solidFill>
                <a:latin typeface="Times New Roman" panose="02020603050405020304" pitchFamily="18" charset="0"/>
                <a:cs typeface="Times New Roman" panose="02020603050405020304" pitchFamily="18" charset="0"/>
              </a:rPr>
              <a:t>etc</a:t>
            </a:r>
            <a:endParaRPr lang="en-IN" sz="3200" dirty="0">
              <a:latin typeface="Arial" panose="020B0604020202020204" pitchFamily="34" charset="0"/>
            </a:endParaRPr>
          </a:p>
          <a:p>
            <a:endParaRPr lang="en-IN" dirty="0"/>
          </a:p>
        </p:txBody>
      </p:sp>
    </p:spTree>
    <p:extLst>
      <p:ext uri="{BB962C8B-B14F-4D97-AF65-F5344CB8AC3E}">
        <p14:creationId xmlns:p14="http://schemas.microsoft.com/office/powerpoint/2010/main" val="1029902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Construction of Three-Phase Synchronous Motor</a:t>
            </a:r>
            <a:endParaRPr lang="en-IN" sz="3600" b="1" dirty="0">
              <a:latin typeface="Times New Roman" panose="02020603050405020304" pitchFamily="18" charset="0"/>
              <a:cs typeface="Times New Roman" panose="02020603050405020304" pitchFamily="18" charset="0"/>
            </a:endParaRPr>
          </a:p>
        </p:txBody>
      </p:sp>
      <p:pic>
        <p:nvPicPr>
          <p:cNvPr id="1026" name="Picture 2" descr="https://www.tutorialspoint.com/assets/questions/media/58643/construction.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6583" y="1690688"/>
            <a:ext cx="10487890" cy="466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272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17311"/>
          </a:xfrm>
        </p:spPr>
        <p:txBody>
          <a:bodyPr>
            <a:normAutofit/>
          </a:bodyPr>
          <a:lstStyle/>
          <a:p>
            <a:r>
              <a:rPr lang="en-US" sz="3600" b="1" dirty="0">
                <a:latin typeface="Times New Roman" panose="02020603050405020304" pitchFamily="18" charset="0"/>
                <a:cs typeface="Times New Roman" panose="02020603050405020304" pitchFamily="18" charset="0"/>
              </a:rPr>
              <a:t>Construction of Three-Phase Synchronous Motor</a:t>
            </a:r>
            <a:endParaRPr lang="en-IN" sz="3600" dirty="0"/>
          </a:p>
        </p:txBody>
      </p:sp>
      <p:sp>
        <p:nvSpPr>
          <p:cNvPr id="3" name="Content Placeholder 2"/>
          <p:cNvSpPr>
            <a:spLocks noGrp="1"/>
          </p:cNvSpPr>
          <p:nvPr>
            <p:ph idx="1"/>
          </p:nvPr>
        </p:nvSpPr>
        <p:spPr>
          <a:xfrm>
            <a:off x="471055" y="1825625"/>
            <a:ext cx="10882745" cy="4796848"/>
          </a:xfrm>
        </p:spPr>
        <p:txBody>
          <a:bodyPr>
            <a:normAutofit/>
          </a:bodyPr>
          <a:lstStyle/>
          <a:p>
            <a:pPr marL="0" indent="0">
              <a:buNone/>
            </a:pPr>
            <a:r>
              <a:rPr lang="en-US" sz="7200" dirty="0" smtClean="0"/>
              <a:t>Stator</a:t>
            </a:r>
          </a:p>
          <a:p>
            <a:pPr algn="just"/>
            <a:r>
              <a:rPr lang="en-US" sz="4000" dirty="0" smtClean="0"/>
              <a:t>The stator is the stationary part of the machine and is built up of sheet steel laminations having slots on its inner periphery. </a:t>
            </a:r>
          </a:p>
          <a:p>
            <a:pPr algn="just"/>
            <a:r>
              <a:rPr lang="en-US" sz="4000" dirty="0" smtClean="0"/>
              <a:t>A three-phase winding is placed in these slots which is called armature winding and receives power from a 3-phase supply.</a:t>
            </a:r>
            <a:endParaRPr lang="en-IN" sz="4000" dirty="0"/>
          </a:p>
        </p:txBody>
      </p:sp>
    </p:spTree>
    <p:extLst>
      <p:ext uri="{BB962C8B-B14F-4D97-AF65-F5344CB8AC3E}">
        <p14:creationId xmlns:p14="http://schemas.microsoft.com/office/powerpoint/2010/main" val="3697254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7818"/>
            <a:ext cx="10515600" cy="720438"/>
          </a:xfrm>
        </p:spPr>
        <p:txBody>
          <a:bodyPr>
            <a:normAutofit/>
          </a:bodyPr>
          <a:lstStyle/>
          <a:p>
            <a:r>
              <a:rPr lang="en-US" sz="3600" b="1" dirty="0">
                <a:latin typeface="Times New Roman" panose="02020603050405020304" pitchFamily="18" charset="0"/>
                <a:cs typeface="Times New Roman" panose="02020603050405020304" pitchFamily="18" charset="0"/>
              </a:rPr>
              <a:t>Construction of Three-Phase Synchronous Motor</a:t>
            </a:r>
            <a:endParaRPr lang="en-IN" sz="3600" dirty="0"/>
          </a:p>
        </p:txBody>
      </p:sp>
      <p:sp>
        <p:nvSpPr>
          <p:cNvPr id="3" name="Content Placeholder 2"/>
          <p:cNvSpPr>
            <a:spLocks noGrp="1"/>
          </p:cNvSpPr>
          <p:nvPr>
            <p:ph idx="1"/>
          </p:nvPr>
        </p:nvSpPr>
        <p:spPr>
          <a:xfrm>
            <a:off x="838200" y="1163782"/>
            <a:ext cx="10515600" cy="5013181"/>
          </a:xfrm>
        </p:spPr>
        <p:txBody>
          <a:bodyPr>
            <a:noAutofit/>
          </a:bodyPr>
          <a:lstStyle/>
          <a:p>
            <a:pPr marL="0" indent="0" algn="just">
              <a:buNone/>
            </a:pPr>
            <a:r>
              <a:rPr lang="en-US" sz="6000" b="1" dirty="0" smtClean="0"/>
              <a:t>Rotor</a:t>
            </a:r>
          </a:p>
          <a:p>
            <a:pPr algn="just"/>
            <a:r>
              <a:rPr lang="en-US" sz="4000" dirty="0" smtClean="0"/>
              <a:t>The rotor of the synchronous motor has set of salient poles carrying a field winding which is supplied with direct current through two slip-rings by a separate DC source to form alternate N and S poles.</a:t>
            </a:r>
          </a:p>
          <a:p>
            <a:pPr algn="just"/>
            <a:r>
              <a:rPr lang="en-US" sz="4000" dirty="0" smtClean="0"/>
              <a:t> The DC source is generally a small DC shunt generator mounted on the shaft of the motor.</a:t>
            </a:r>
            <a:endParaRPr lang="en-IN" sz="4000" dirty="0"/>
          </a:p>
        </p:txBody>
      </p:sp>
    </p:spTree>
    <p:extLst>
      <p:ext uri="{BB962C8B-B14F-4D97-AF65-F5344CB8AC3E}">
        <p14:creationId xmlns:p14="http://schemas.microsoft.com/office/powerpoint/2010/main" val="174758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909" y="365126"/>
            <a:ext cx="10868891" cy="923348"/>
          </a:xfrm>
        </p:spPr>
        <p:txBody>
          <a:bodyPr>
            <a:normAutofit fontScale="90000"/>
          </a:bodyPr>
          <a:lstStyle/>
          <a:p>
            <a:pPr algn="ctr"/>
            <a:r>
              <a:rPr lang="en-US" sz="4000" b="1" dirty="0" smtClean="0">
                <a:solidFill>
                  <a:srgbClr val="FF0000"/>
                </a:solidFill>
              </a:rPr>
              <a:t>Working Principle of Synchronous Motor</a:t>
            </a:r>
            <a:r>
              <a:rPr lang="en-US" dirty="0" smtClean="0"/>
              <a:t/>
            </a:r>
            <a:br>
              <a:rPr lang="en-US" dirty="0" smtClean="0"/>
            </a:br>
            <a:endParaRPr lang="en-IN" dirty="0"/>
          </a:p>
        </p:txBody>
      </p:sp>
      <p:sp>
        <p:nvSpPr>
          <p:cNvPr id="3" name="Content Placeholder 2"/>
          <p:cNvSpPr>
            <a:spLocks noGrp="1"/>
          </p:cNvSpPr>
          <p:nvPr>
            <p:ph idx="1"/>
          </p:nvPr>
        </p:nvSpPr>
        <p:spPr>
          <a:xfrm>
            <a:off x="838200" y="997527"/>
            <a:ext cx="10515600" cy="5179436"/>
          </a:xfrm>
        </p:spPr>
        <p:txBody>
          <a:bodyPr>
            <a:normAutofit/>
          </a:bodyPr>
          <a:lstStyle/>
          <a:p>
            <a:pPr algn="just"/>
            <a:r>
              <a:rPr lang="en-US" sz="4000" dirty="0" smtClean="0"/>
              <a:t>Consider a 3-phase, 2-pole synchronous motor having two rotor poles NR and SR as shown in Figure-2. </a:t>
            </a:r>
          </a:p>
          <a:p>
            <a:pPr algn="just"/>
            <a:r>
              <a:rPr lang="en-US" sz="4000" dirty="0" smtClean="0"/>
              <a:t>The stator is also being wound for two poles NS and SS. </a:t>
            </a:r>
          </a:p>
          <a:p>
            <a:pPr algn="just"/>
            <a:r>
              <a:rPr lang="en-US" sz="4000" dirty="0" smtClean="0"/>
              <a:t>A three-phase AC supply is connected to the stator winding and a DC voltage is applied to the rotor field winding.</a:t>
            </a:r>
            <a:endParaRPr lang="en-IN" sz="4000" dirty="0"/>
          </a:p>
        </p:txBody>
      </p:sp>
    </p:spTree>
    <p:extLst>
      <p:ext uri="{BB962C8B-B14F-4D97-AF65-F5344CB8AC3E}">
        <p14:creationId xmlns:p14="http://schemas.microsoft.com/office/powerpoint/2010/main" val="2107297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7202"/>
          </a:xfrm>
        </p:spPr>
        <p:txBody>
          <a:bodyPr>
            <a:normAutofit fontScale="90000"/>
          </a:bodyPr>
          <a:lstStyle/>
          <a:p>
            <a:r>
              <a:rPr lang="en-US" b="1" dirty="0">
                <a:solidFill>
                  <a:srgbClr val="FF0000"/>
                </a:solidFill>
              </a:rPr>
              <a:t>Working Principle of Synchronous Motor</a:t>
            </a:r>
            <a:r>
              <a:rPr lang="en-US" dirty="0" smtClean="0"/>
              <a:t/>
            </a:r>
            <a:br>
              <a:rPr lang="en-US" dirty="0" smtClean="0"/>
            </a:br>
            <a:endParaRPr lang="en-IN" dirty="0"/>
          </a:p>
        </p:txBody>
      </p:sp>
      <p:sp>
        <p:nvSpPr>
          <p:cNvPr id="3" name="Content Placeholder 2"/>
          <p:cNvSpPr>
            <a:spLocks noGrp="1"/>
          </p:cNvSpPr>
          <p:nvPr>
            <p:ph idx="1"/>
          </p:nvPr>
        </p:nvSpPr>
        <p:spPr>
          <a:xfrm>
            <a:off x="838200" y="1025236"/>
            <a:ext cx="10515600" cy="5151727"/>
          </a:xfrm>
        </p:spPr>
        <p:txBody>
          <a:bodyPr/>
          <a:lstStyle/>
          <a:p>
            <a:pPr algn="just"/>
            <a:r>
              <a:rPr lang="en-US" dirty="0" smtClean="0"/>
              <a:t>The stator winding produces a rotating magnetic field which revolves around the stator at synchronous speed.</a:t>
            </a:r>
          </a:p>
          <a:p>
            <a:pPr algn="just"/>
            <a:r>
              <a:rPr lang="en-US" dirty="0" smtClean="0"/>
              <a:t> The DC voltage applied to the rotor sets up a two-pole field which is stationary so long as the rotor is not running. </a:t>
            </a:r>
          </a:p>
          <a:p>
            <a:pPr algn="just"/>
            <a:r>
              <a:rPr lang="en-US" dirty="0" smtClean="0"/>
              <a:t>Hence, under this condition, there exists a pair of revolving stator poles (NS-SS)and a pair of stationary rotor poles (NR-SR).</a:t>
            </a:r>
            <a:endParaRPr lang="en-IN" dirty="0"/>
          </a:p>
        </p:txBody>
      </p:sp>
    </p:spTree>
    <p:extLst>
      <p:ext uri="{BB962C8B-B14F-4D97-AF65-F5344CB8AC3E}">
        <p14:creationId xmlns:p14="http://schemas.microsoft.com/office/powerpoint/2010/main" val="2531444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4911"/>
          </a:xfrm>
        </p:spPr>
        <p:txBody>
          <a:bodyPr>
            <a:normAutofit fontScale="90000"/>
          </a:bodyPr>
          <a:lstStyle/>
          <a:p>
            <a:r>
              <a:rPr lang="en-US" b="1" dirty="0" smtClean="0">
                <a:solidFill>
                  <a:srgbClr val="FF0000"/>
                </a:solidFill>
              </a:rPr>
              <a:t>Working Principle of Synchronous Motor</a:t>
            </a:r>
            <a:r>
              <a:rPr lang="en-US" dirty="0" smtClean="0"/>
              <a:t/>
            </a:r>
            <a:br>
              <a:rPr lang="en-US" dirty="0" smtClean="0"/>
            </a:br>
            <a:endParaRPr lang="en-IN" dirty="0"/>
          </a:p>
        </p:txBody>
      </p:sp>
      <p:pic>
        <p:nvPicPr>
          <p:cNvPr id="4" name="Content Placeholder 3"/>
          <p:cNvPicPr>
            <a:picLocks noGrp="1" noChangeAspect="1"/>
          </p:cNvPicPr>
          <p:nvPr>
            <p:ph idx="1"/>
          </p:nvPr>
        </p:nvPicPr>
        <p:blipFill>
          <a:blip r:embed="rId2"/>
          <a:stretch>
            <a:fillRect/>
          </a:stretch>
        </p:blipFill>
        <p:spPr>
          <a:xfrm>
            <a:off x="429491" y="1149927"/>
            <a:ext cx="11388436" cy="5361709"/>
          </a:xfrm>
          <a:prstGeom prst="rect">
            <a:avLst/>
          </a:prstGeom>
        </p:spPr>
      </p:pic>
    </p:spTree>
    <p:extLst>
      <p:ext uri="{BB962C8B-B14F-4D97-AF65-F5344CB8AC3E}">
        <p14:creationId xmlns:p14="http://schemas.microsoft.com/office/powerpoint/2010/main" val="8525779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1450</Words>
  <Application>Microsoft Office PowerPoint</Application>
  <PresentationFormat>Widescreen</PresentationFormat>
  <Paragraphs>139</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Times New Roman</vt:lpstr>
      <vt:lpstr>Wingdings</vt:lpstr>
      <vt:lpstr>Office Theme</vt:lpstr>
      <vt:lpstr>Syllabus: Synchronous Motor: </vt:lpstr>
      <vt:lpstr>Principle of Operation,</vt:lpstr>
      <vt:lpstr>Principle of Operation,</vt:lpstr>
      <vt:lpstr>Construction of Three-Phase Synchronous Motor</vt:lpstr>
      <vt:lpstr>Construction of Three-Phase Synchronous Motor</vt:lpstr>
      <vt:lpstr>Construction of Three-Phase Synchronous Motor</vt:lpstr>
      <vt:lpstr>Working Principle of Synchronous Motor </vt:lpstr>
      <vt:lpstr>Working Principle of Synchronous Motor </vt:lpstr>
      <vt:lpstr>Working Principle of Synchronous Motor </vt:lpstr>
      <vt:lpstr>Working Principle of Synchronous Motor </vt:lpstr>
      <vt:lpstr>Working Principle of Synchronous Motor </vt:lpstr>
      <vt:lpstr>Why synchronous motor not self starting?</vt:lpstr>
      <vt:lpstr> Phasor diagram of synchronous motor (a) Motoring operation at lagging power factor,(b) Motoring operation at unity power factor c) Motoring operation at leading power factor.</vt:lpstr>
      <vt:lpstr>Torque and torque angle</vt:lpstr>
      <vt:lpstr>Effect of change in load</vt:lpstr>
      <vt:lpstr>Effect of change in load</vt:lpstr>
      <vt:lpstr>Effect of change in excitation</vt:lpstr>
      <vt:lpstr>V and Inverted V Curves. </vt:lpstr>
      <vt:lpstr>Synchronous condenser</vt:lpstr>
      <vt:lpstr>Hunting in synchronous machine</vt:lpstr>
      <vt:lpstr>Damping in synchronous motor</vt:lpstr>
      <vt:lpstr>CONSTANT EXCITATION VARIABLE EXCITATION</vt:lpstr>
      <vt:lpstr>LOSSESS IN SYNCHRONOUS MOTOR</vt:lpstr>
      <vt:lpstr>STARTING OF SYNCHRONOUS MOTOR</vt:lpstr>
      <vt:lpstr>PowerPoint Presentation</vt:lpstr>
      <vt:lpstr>DIFFERENT METHODS OF STARTING SM</vt:lpstr>
      <vt:lpstr>Methods of starting synchronous motor</vt:lpstr>
      <vt:lpstr>Using damper winding</vt:lpstr>
      <vt:lpstr>PowerPoint Presentation</vt:lpstr>
      <vt:lpstr>Difference Between Synchronous and Asynchronous Motor are explained below in the tabulated form.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Syllabus: Synchronous Motor:</dc:title>
  <dc:creator>EEE</dc:creator>
  <cp:lastModifiedBy>EEE</cp:lastModifiedBy>
  <cp:revision>18</cp:revision>
  <dcterms:created xsi:type="dcterms:W3CDTF">2023-08-24T09:32:21Z</dcterms:created>
  <dcterms:modified xsi:type="dcterms:W3CDTF">2023-09-01T05:14:39Z</dcterms:modified>
</cp:coreProperties>
</file>